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29"/>
  </p:notesMasterIdLst>
  <p:handoutMasterIdLst>
    <p:handoutMasterId r:id="rId30"/>
  </p:handoutMasterIdLst>
  <p:sldIdLst>
    <p:sldId id="314" r:id="rId3"/>
    <p:sldId id="294" r:id="rId4"/>
    <p:sldId id="307" r:id="rId5"/>
    <p:sldId id="295" r:id="rId6"/>
    <p:sldId id="303" r:id="rId7"/>
    <p:sldId id="257" r:id="rId8"/>
    <p:sldId id="310" r:id="rId9"/>
    <p:sldId id="299" r:id="rId10"/>
    <p:sldId id="298" r:id="rId11"/>
    <p:sldId id="283" r:id="rId12"/>
    <p:sldId id="309" r:id="rId13"/>
    <p:sldId id="308" r:id="rId14"/>
    <p:sldId id="285" r:id="rId15"/>
    <p:sldId id="286" r:id="rId16"/>
    <p:sldId id="300" r:id="rId17"/>
    <p:sldId id="287" r:id="rId18"/>
    <p:sldId id="297" r:id="rId19"/>
    <p:sldId id="296" r:id="rId20"/>
    <p:sldId id="301" r:id="rId21"/>
    <p:sldId id="288" r:id="rId22"/>
    <p:sldId id="302" r:id="rId23"/>
    <p:sldId id="289" r:id="rId24"/>
    <p:sldId id="290" r:id="rId25"/>
    <p:sldId id="291" r:id="rId26"/>
    <p:sldId id="292" r:id="rId27"/>
    <p:sldId id="293" r:id="rId28"/>
  </p:sldIdLst>
  <p:sldSz cx="9144000" cy="6858000" type="screen4x3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nvite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ECFF"/>
    <a:srgbClr val="C0504D"/>
    <a:srgbClr val="BDECFF"/>
    <a:srgbClr val="75D8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95745" autoAdjust="0"/>
  </p:normalViewPr>
  <p:slideViewPr>
    <p:cSldViewPr>
      <p:cViewPr>
        <p:scale>
          <a:sx n="75" d="100"/>
          <a:sy n="75" d="100"/>
        </p:scale>
        <p:origin x="-258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fld id="{792CE411-3AEC-43BE-B2F5-0535796243F9}" type="datetimeFigureOut">
              <a:rPr lang="fr-FR" smtClean="0"/>
              <a:pPr/>
              <a:t>08/05/2016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813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294" y="9430813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753C5A95-E186-4528-97F4-9ED8718425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67885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3B4DCBD5-3C7F-4737-A5F4-D7F6646478DE}" type="datetimeFigureOut">
              <a:rPr lang="fr-FR"/>
              <a:pPr>
                <a:defRPr/>
              </a:pPr>
              <a:t>08/05/2016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5571" tIns="47786" rIns="95571" bIns="47786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7FD798B2-F8D3-4EF3-87D2-32EC70E2FE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010476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798B2-F8D3-4EF3-87D2-32EC70E2FEE1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94066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578">
              <a:defRPr/>
            </a:pPr>
            <a:r>
              <a:rPr lang="fr-FR" dirty="0">
                <a:solidFill>
                  <a:schemeClr val="accent2"/>
                </a:solidFill>
              </a:rPr>
              <a:t>l’évaluation par profil, déjà connue en BEP MSA…</a:t>
            </a:r>
          </a:p>
          <a:p>
            <a:r>
              <a:rPr lang="fr-FR" b="1" dirty="0"/>
              <a:t>A partir de la diapo 10, vous êtes dans les étapes.</a:t>
            </a:r>
            <a:endParaRPr lang="fr-FR" dirty="0"/>
          </a:p>
          <a:p>
            <a:r>
              <a:rPr lang="fr-FR" dirty="0"/>
              <a:t>Il me semble important de revenir au texte pour dire que la « situation d’évaluation » est la  (les) rencontre(s) de l’équipe pédagogique  dans le but de compléter les grilles constitutives de l’épreuve E3.</a:t>
            </a:r>
          </a:p>
          <a:p>
            <a:r>
              <a:rPr lang="fr-FR" dirty="0"/>
              <a:t> En fonction du nombre de l’élèves/candidats, on peut facilement imaginer 2 temps :</a:t>
            </a:r>
          </a:p>
          <a:p>
            <a:pPr lvl="0"/>
            <a:r>
              <a:rPr lang="fr-FR" dirty="0"/>
              <a:t>une réunion pour renseigner les documents jusqu’à l’étape 3.2</a:t>
            </a:r>
          </a:p>
          <a:p>
            <a:pPr lvl="0"/>
            <a:r>
              <a:rPr lang="fr-FR" dirty="0"/>
              <a:t>une autre réunion pour tracer les profils et mettre les notes</a:t>
            </a:r>
          </a:p>
          <a:p>
            <a:r>
              <a:rPr lang="fr-FR" b="1" dirty="0"/>
              <a:t>ou</a:t>
            </a:r>
            <a:endParaRPr lang="fr-FR" dirty="0"/>
          </a:p>
          <a:p>
            <a:pPr lvl="0"/>
            <a:r>
              <a:rPr lang="fr-FR" dirty="0"/>
              <a:t>conduire toutes les étapes pour la moitié de la classe </a:t>
            </a:r>
          </a:p>
          <a:p>
            <a:pPr lvl="0"/>
            <a:r>
              <a:rPr lang="fr-FR" dirty="0"/>
              <a:t>conduite toutes les étapes pour l’autre moitié</a:t>
            </a:r>
          </a:p>
          <a:p>
            <a:r>
              <a:rPr lang="fr-FR" dirty="0"/>
              <a:t>(J’ai tendance à préférer la première organisation pour aborder chaque élève à chacune des étapes)</a:t>
            </a:r>
          </a:p>
          <a:p>
            <a:r>
              <a:rPr lang="fr-FR" dirty="0"/>
              <a:t> </a:t>
            </a:r>
          </a:p>
          <a:p>
            <a:r>
              <a:rPr lang="fr-FR" b="1" dirty="0"/>
              <a:t>La première étape pourrait être que chaque enseignant se questionne et réponde aux questions suivantes : </a:t>
            </a:r>
            <a:endParaRPr lang="fr-FR" dirty="0"/>
          </a:p>
          <a:p>
            <a:pPr lvl="0"/>
            <a:r>
              <a:rPr lang="fr-FR" dirty="0"/>
              <a:t>Combien de fois chacun des élèves </a:t>
            </a:r>
            <a:r>
              <a:rPr lang="fr-FR" dirty="0" err="1"/>
              <a:t>a-t-il</a:t>
            </a:r>
            <a:r>
              <a:rPr lang="fr-FR" dirty="0"/>
              <a:t> rencontré chacune des 55 compétences ? Où les </a:t>
            </a:r>
            <a:r>
              <a:rPr lang="fr-FR" dirty="0" err="1"/>
              <a:t>a-t-il</a:t>
            </a:r>
            <a:r>
              <a:rPr lang="fr-FR" dirty="0"/>
              <a:t> rencontrées ? </a:t>
            </a:r>
          </a:p>
          <a:p>
            <a:pPr lvl="1"/>
            <a:r>
              <a:rPr lang="fr-FR" dirty="0"/>
              <a:t>Quels signaux ont été envoyés à l’élève  si le nombre de situations saisies était insuffisant ? </a:t>
            </a:r>
          </a:p>
          <a:p>
            <a:r>
              <a:rPr lang="fr-FR" dirty="0"/>
              <a:t>(Si un élève n’a pas traversé plusieurs fois une situation pro sur les trois ans, peut-on évaluer la compétence ? Non…)</a:t>
            </a:r>
          </a:p>
          <a:p>
            <a:pPr lvl="0"/>
            <a:r>
              <a:rPr lang="fr-FR" dirty="0"/>
              <a:t>Quelles annotations, quels éléments signifiants existent pour attester du niveau de réalisation de l’activité professionnelle des élèves, par classe de situations ? </a:t>
            </a:r>
          </a:p>
          <a:p>
            <a:pPr lvl="0"/>
            <a:r>
              <a:rPr lang="fr-FR" dirty="0"/>
              <a:t>Quelles classes de situations éclairent chacun des CR de PFMP ? </a:t>
            </a:r>
          </a:p>
          <a:p>
            <a:pPr lvl="1"/>
            <a:r>
              <a:rPr lang="fr-FR" dirty="0"/>
              <a:t>Activités réalisées</a:t>
            </a:r>
          </a:p>
          <a:p>
            <a:pPr lvl="1"/>
            <a:r>
              <a:rPr lang="fr-FR" dirty="0"/>
              <a:t>Points forts</a:t>
            </a:r>
          </a:p>
          <a:p>
            <a:pPr lvl="1"/>
            <a:r>
              <a:rPr lang="fr-FR" dirty="0"/>
              <a:t>Axes de progrès</a:t>
            </a:r>
          </a:p>
          <a:p>
            <a:r>
              <a:rPr lang="fr-FR" dirty="0"/>
              <a:t>Cela revient à créer un document de synthèse sur les PFMP, comme Philippe l’a fait ou comme Christine et Lionel…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798B2-F8D3-4EF3-87D2-32EC70E2FEE1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22769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712">
              <a:defRPr/>
            </a:pPr>
            <a:r>
              <a:rPr lang="fr-FR" dirty="0">
                <a:solidFill>
                  <a:schemeClr val="accent2"/>
                </a:solidFill>
              </a:rPr>
              <a:t> l’évaluation par profil, déjà connue en BEP MSA…</a:t>
            </a:r>
          </a:p>
          <a:p>
            <a:r>
              <a:rPr lang="fr-FR" sz="1300" b="1" dirty="0"/>
              <a:t>A partir de la diapo 10, vous êtes dans les étapes.</a:t>
            </a:r>
            <a:endParaRPr lang="fr-FR" sz="1300" dirty="0"/>
          </a:p>
          <a:p>
            <a:r>
              <a:rPr lang="fr-FR" sz="1300" dirty="0"/>
              <a:t>Il me semble important de revenir au texte pour dire que la « situation d’évaluation » est la  (les) rencontre(s) de l’équipe pédagogique  dans le but de compléter les grilles constitutives de l’épreuve E3.</a:t>
            </a:r>
          </a:p>
          <a:p>
            <a:r>
              <a:rPr lang="fr-FR" sz="1300" dirty="0"/>
              <a:t> En fonction du nombre de l’élèves/candidats, on peut facilement imaginer 2 temps :</a:t>
            </a:r>
          </a:p>
          <a:p>
            <a:pPr lvl="0"/>
            <a:r>
              <a:rPr lang="fr-FR" sz="1300" dirty="0"/>
              <a:t>une réunion pour renseigner les documents jusqu’à l’étape 3.2</a:t>
            </a:r>
          </a:p>
          <a:p>
            <a:pPr lvl="0"/>
            <a:r>
              <a:rPr lang="fr-FR" sz="1300" dirty="0"/>
              <a:t>une autre réunion pour tracer les profils et mettre les notes</a:t>
            </a:r>
          </a:p>
          <a:p>
            <a:r>
              <a:rPr lang="fr-FR" sz="1300" b="1" dirty="0"/>
              <a:t>ou</a:t>
            </a:r>
            <a:endParaRPr lang="fr-FR" sz="1300" dirty="0"/>
          </a:p>
          <a:p>
            <a:pPr lvl="0"/>
            <a:r>
              <a:rPr lang="fr-FR" sz="1300" dirty="0"/>
              <a:t>conduire toutes les étapes pour la moitié de la classe </a:t>
            </a:r>
          </a:p>
          <a:p>
            <a:pPr lvl="0"/>
            <a:r>
              <a:rPr lang="fr-FR" sz="1300" dirty="0"/>
              <a:t>conduite toutes les étapes pour l’autre moitié</a:t>
            </a:r>
          </a:p>
          <a:p>
            <a:r>
              <a:rPr lang="fr-FR" sz="1300" dirty="0"/>
              <a:t>(J’ai tendance à préférer la première organisation pour aborder chaque élève à chacune des étapes)</a:t>
            </a:r>
          </a:p>
          <a:p>
            <a:r>
              <a:rPr lang="fr-FR" sz="1300" dirty="0"/>
              <a:t> </a:t>
            </a:r>
          </a:p>
          <a:p>
            <a:r>
              <a:rPr lang="fr-FR" sz="1300" b="1" dirty="0"/>
              <a:t>La première étape pourrait être que chaque enseignant se questionne et réponde aux questions suivantes : </a:t>
            </a:r>
            <a:endParaRPr lang="fr-FR" sz="1300" dirty="0"/>
          </a:p>
          <a:p>
            <a:pPr lvl="0"/>
            <a:r>
              <a:rPr lang="fr-FR" sz="1300" dirty="0"/>
              <a:t>Combien de fois chacun des élèves </a:t>
            </a:r>
            <a:r>
              <a:rPr lang="fr-FR" sz="1300" dirty="0" err="1"/>
              <a:t>a-t-il</a:t>
            </a:r>
            <a:r>
              <a:rPr lang="fr-FR" sz="1300" dirty="0"/>
              <a:t> rencontré chacune des 55 compétences ? Où les </a:t>
            </a:r>
            <a:r>
              <a:rPr lang="fr-FR" sz="1300" dirty="0" err="1"/>
              <a:t>a-t-il</a:t>
            </a:r>
            <a:r>
              <a:rPr lang="fr-FR" sz="1300" dirty="0"/>
              <a:t> rencontrées ? </a:t>
            </a:r>
          </a:p>
          <a:p>
            <a:pPr lvl="1"/>
            <a:r>
              <a:rPr lang="fr-FR" sz="1300" dirty="0"/>
              <a:t>Quels signaux ont été envoyés à l’élève  si le nombre de situations saisies était insuffisant ? </a:t>
            </a:r>
          </a:p>
          <a:p>
            <a:r>
              <a:rPr lang="fr-FR" sz="1300" dirty="0"/>
              <a:t>(Si un élève n’a pas traversé plusieurs fois une situation pro sur les trois ans, peut-on évaluer la compétence ? Non…)</a:t>
            </a:r>
          </a:p>
          <a:p>
            <a:pPr lvl="0"/>
            <a:r>
              <a:rPr lang="fr-FR" sz="1300" dirty="0"/>
              <a:t>Quelles annotations, quels éléments signifiants existent pour attester du niveau de réalisation de l’activité professionnelle des élèves, par classe de situations ? </a:t>
            </a:r>
          </a:p>
          <a:p>
            <a:pPr lvl="0"/>
            <a:r>
              <a:rPr lang="fr-FR" sz="1300" dirty="0"/>
              <a:t>Quelles classes de situations éclairent chacun des CR de PFMP ? </a:t>
            </a:r>
          </a:p>
          <a:p>
            <a:pPr lvl="1"/>
            <a:r>
              <a:rPr lang="fr-FR" sz="1300" dirty="0"/>
              <a:t>Activités réalisées</a:t>
            </a:r>
          </a:p>
          <a:p>
            <a:pPr lvl="1"/>
            <a:r>
              <a:rPr lang="fr-FR" sz="1300" dirty="0"/>
              <a:t>Points forts</a:t>
            </a:r>
          </a:p>
          <a:p>
            <a:pPr lvl="1"/>
            <a:r>
              <a:rPr lang="fr-FR" sz="1300" dirty="0"/>
              <a:t>Axes de progrès</a:t>
            </a:r>
          </a:p>
          <a:p>
            <a:r>
              <a:rPr lang="fr-FR" sz="1300" dirty="0"/>
              <a:t>Cela revient à créer un document de synthèse sur les PFMP, comme Philippe l’a fait ou comme Christine et Lionel…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798B2-F8D3-4EF3-87D2-32EC70E2FEE1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22769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dirty="0"/>
              <a:t>Il</a:t>
            </a:r>
            <a:r>
              <a:rPr lang="fr-FR" baseline="0" dirty="0"/>
              <a:t> faut pouvoir voir si les 55 situations ont été traversées, combien de fois, dans quel contexte elles ont été traversées</a:t>
            </a:r>
          </a:p>
          <a:p>
            <a:pPr eaLnBrk="1" hangingPunct="1">
              <a:spcBef>
                <a:spcPct val="0"/>
              </a:spcBef>
            </a:pPr>
            <a:r>
              <a:rPr lang="fr-FR" baseline="0" dirty="0"/>
              <a:t>Enjeu : juger de la fiabilité de l’élève en entreprise comme pour la VAE</a:t>
            </a:r>
            <a:endParaRPr lang="fr-FR" dirty="0"/>
          </a:p>
        </p:txBody>
      </p:sp>
      <p:sp>
        <p:nvSpPr>
          <p:cNvPr id="3072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939340-2F8B-4D3D-9A6F-B2D586B98B04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dirty="0"/>
              <a:t>Désencombrer de l’affect</a:t>
            </a:r>
          </a:p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3277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E8E1D0-6C99-4826-9617-22A615F8B239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3277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E8E1D0-6C99-4826-9617-22A615F8B239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798B2-F8D3-4EF3-87D2-32EC70E2FEE1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11627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712">
              <a:defRPr/>
            </a:pPr>
            <a:r>
              <a:rPr lang="fr-FR" sz="3100" dirty="0"/>
              <a:t>IEN  : Il faut une diapo pour l’entrée par classe de situations pour une approche globale du professionnel GA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798B2-F8D3-4EF3-87D2-32EC70E2FEE1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89904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dirty="0"/>
              <a:t>Si le commentaire est « On ne peut pas compter sur lui » c’est non pas parce qu’il ne rend pas son travail mais parce qu’on ne pourrait pas compter sur lui </a:t>
            </a:r>
            <a:r>
              <a:rPr lang="fr-FR" b="1" dirty="0"/>
              <a:t>en équipe</a:t>
            </a:r>
          </a:p>
        </p:txBody>
      </p:sp>
      <p:sp>
        <p:nvSpPr>
          <p:cNvPr id="3584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648346-5F7D-4327-8A75-A4994CA44F4D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dirty="0"/>
              <a:t>LIEN</a:t>
            </a:r>
            <a:r>
              <a:rPr lang="fr-FR" baseline="0" dirty="0"/>
              <a:t> : repères communs pour évaluer l’élève par classe de situation =&gt; construction commune des éléments qui caractérisent chaque niveau d’expertise</a:t>
            </a:r>
            <a:endParaRPr lang="fr-FR" dirty="0"/>
          </a:p>
        </p:txBody>
      </p:sp>
      <p:sp>
        <p:nvSpPr>
          <p:cNvPr id="3584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648346-5F7D-4327-8A75-A4994CA44F4D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798B2-F8D3-4EF3-87D2-32EC70E2FEE1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26708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798B2-F8D3-4EF3-87D2-32EC70E2FEE1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170028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798B2-F8D3-4EF3-87D2-32EC70E2FEE1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433993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798B2-F8D3-4EF3-87D2-32EC70E2FEE1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350743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798B2-F8D3-4EF3-87D2-32EC70E2FEE1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182332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ATTENTION dates à communiquer au chef </a:t>
            </a:r>
            <a:r>
              <a:rPr lang="fr-FR"/>
              <a:t>de travaux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798B2-F8D3-4EF3-87D2-32EC70E2FEE1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91401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798B2-F8D3-4EF3-87D2-32EC70E2FEE1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319558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798B2-F8D3-4EF3-87D2-32EC70E2FEE1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1974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Simulation : comme demandé l’année dernière</a:t>
            </a:r>
          </a:p>
          <a:p>
            <a:r>
              <a:rPr lang="fr-FR" dirty="0"/>
              <a:t>2 profs de terminale remplissent les</a:t>
            </a:r>
            <a:r>
              <a:rPr lang="fr-FR" baseline="0" dirty="0"/>
              <a:t> grilles E3 pour un élève à partir de la connaissance qu’ils en ont, ils échangent sur l’élève, évaluent les différentes classes de situation, mettent la note et l’appréciation</a:t>
            </a:r>
            <a:endParaRPr lang="fr-FR" dirty="0"/>
          </a:p>
          <a:p>
            <a:r>
              <a:rPr lang="fr-FR" dirty="0"/>
              <a:t>Les autres observent sans juger, sans se positionner</a:t>
            </a:r>
            <a:r>
              <a:rPr lang="fr-FR" baseline="0" dirty="0"/>
              <a:t> si c’est bon ou pas bon, il n’existe pas de solution parfaite pour l’instant</a:t>
            </a:r>
            <a:endParaRPr lang="fr-FR" dirty="0"/>
          </a:p>
          <a:p>
            <a:r>
              <a:rPr lang="fr-FR" dirty="0"/>
              <a:t>Observation de l’activité enseignante : voir comment les certificateurs s’y prennent, par où ils</a:t>
            </a:r>
            <a:r>
              <a:rPr lang="fr-FR" baseline="0" dirty="0"/>
              <a:t> commencent, </a:t>
            </a:r>
            <a:r>
              <a:rPr lang="fr-FR" dirty="0"/>
              <a:t>sur quoi ils se basent, sur quoi ils butent, le temps qu’ils mettent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798B2-F8D3-4EF3-87D2-32EC70E2FEE1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36277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Mise en commun : </a:t>
            </a:r>
          </a:p>
          <a:p>
            <a:r>
              <a:rPr lang="fr-FR" dirty="0"/>
              <a:t>Sur Word, tableau pour la prise de note : difficultés rencontrées, solutions adoptées, points d’accord</a:t>
            </a:r>
            <a:r>
              <a:rPr lang="fr-FR" baseline="0" dirty="0"/>
              <a:t> entre les certificateurs, points discutés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798B2-F8D3-4EF3-87D2-32EC70E2FEE1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36277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dirty="0"/>
              <a:t>LIEN : nous avons une nouvelle façon d’évaluer, forte responsabilité par rapport au coefficient =&gt; il nous faut des clés, des repères communs =&gt; sur quoi pouvons-nous nous baser ?</a:t>
            </a:r>
          </a:p>
        </p:txBody>
      </p:sp>
      <p:sp>
        <p:nvSpPr>
          <p:cNvPr id="25603" name="Espace réservé du numéro de diapositive 3"/>
          <p:cNvSpPr txBox="1">
            <a:spLocks noGrp="1"/>
          </p:cNvSpPr>
          <p:nvPr/>
        </p:nvSpPr>
        <p:spPr bwMode="auto">
          <a:xfrm>
            <a:off x="3850443" y="9430091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71" tIns="47786" rIns="95571" bIns="47786" anchor="b"/>
          <a:lstStyle/>
          <a:p>
            <a:pPr algn="r"/>
            <a:fld id="{0F06E40A-9F8E-4264-BB5A-D53424271E6F}" type="slidenum">
              <a:rPr lang="fr-FR" altLang="fr-FR" sz="13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pPr algn="r"/>
              <a:t>6</a:t>
            </a:fld>
            <a:endParaRPr lang="fr-FR" altLang="fr-FR" sz="130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dirty="0"/>
              <a:t>LIEN : nous avons une nouvelle façon d’évaluer, forte responsabilité par rapport au coefficient =&gt; il nous faut des clés, des repères communs =&gt; sur quoi pouvons-nous nous baser ?</a:t>
            </a:r>
          </a:p>
          <a:p>
            <a:pPr eaLnBrk="1" hangingPunct="1">
              <a:spcBef>
                <a:spcPct val="0"/>
              </a:spcBef>
            </a:pPr>
            <a:endParaRPr lang="fr-FR" altLang="fr-FR" dirty="0"/>
          </a:p>
          <a:p>
            <a:pPr eaLnBrk="1" hangingPunct="1">
              <a:spcBef>
                <a:spcPct val="0"/>
              </a:spcBef>
            </a:pPr>
            <a:r>
              <a:rPr lang="fr-FR" altLang="fr-FR" dirty="0"/>
              <a:t>REPERE : La définition de la compétence</a:t>
            </a:r>
          </a:p>
          <a:p>
            <a:pPr eaLnBrk="1" hangingPunct="1">
              <a:spcBef>
                <a:spcPct val="0"/>
              </a:spcBef>
            </a:pPr>
            <a:endParaRPr lang="fr-FR" altLang="fr-FR" dirty="0"/>
          </a:p>
          <a:p>
            <a:pPr eaLnBrk="1" hangingPunct="1">
              <a:spcBef>
                <a:spcPct val="0"/>
              </a:spcBef>
            </a:pPr>
            <a:r>
              <a:rPr lang="fr-FR" altLang="fr-FR" dirty="0"/>
              <a:t>Avant Vidéo de MA Lalande = la compétence questionne toute l’école, pas que le GA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dirty="0"/>
              <a:t>Après Vidéo : la compétence est la capacité à réaliser la tâche dans un contexte, avec les bonnes ressources = SAVOIR AGIR</a:t>
            </a:r>
          </a:p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25603" name="Espace réservé du numéro de diapositive 3"/>
          <p:cNvSpPr txBox="1">
            <a:spLocks noGrp="1"/>
          </p:cNvSpPr>
          <p:nvPr/>
        </p:nvSpPr>
        <p:spPr bwMode="auto">
          <a:xfrm>
            <a:off x="3850443" y="9430091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71" tIns="47786" rIns="95571" bIns="47786" anchor="b"/>
          <a:lstStyle/>
          <a:p>
            <a:pPr algn="r"/>
            <a:fld id="{0F06E40A-9F8E-4264-BB5A-D53424271E6F}" type="slidenum">
              <a:rPr lang="fr-FR" altLang="fr-FR" sz="13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pPr algn="r"/>
              <a:t>7</a:t>
            </a:fld>
            <a:endParaRPr lang="fr-FR" altLang="fr-FR" sz="130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dirty="0"/>
              <a:t>LIEN L’évaluation d’une compétence : enjeu de l’école, de l’enseignement professionnel et en entreprise (évaluations annuelles, objectifs…)</a:t>
            </a:r>
          </a:p>
          <a:p>
            <a:pPr eaLnBrk="1" hangingPunct="1">
              <a:spcBef>
                <a:spcPct val="0"/>
              </a:spcBef>
            </a:pPr>
            <a:endParaRPr lang="fr-FR" altLang="fr-FR" dirty="0"/>
          </a:p>
          <a:p>
            <a:pPr eaLnBrk="1" hangingPunct="1">
              <a:spcBef>
                <a:spcPct val="0"/>
              </a:spcBef>
            </a:pPr>
            <a:r>
              <a:rPr lang="fr-FR" altLang="fr-FR" dirty="0"/>
              <a:t>Avant Vidéo sur un apprentissage en ébénisterie</a:t>
            </a:r>
          </a:p>
          <a:p>
            <a:pPr eaLnBrk="1" hangingPunct="1">
              <a:spcBef>
                <a:spcPct val="0"/>
              </a:spcBef>
            </a:pPr>
            <a:endParaRPr lang="fr-FR" altLang="fr-FR" dirty="0"/>
          </a:p>
          <a:p>
            <a:pPr eaLnBrk="1" hangingPunct="1">
              <a:spcBef>
                <a:spcPct val="0"/>
              </a:spcBef>
            </a:pPr>
            <a:r>
              <a:rPr lang="fr-FR" altLang="fr-FR" dirty="0"/>
              <a:t>Après Vidéo : « qui sera ensuite analysée à l’aide de critères » : quels critères ? Encore une fois, nous devons nous trouver des repères.</a:t>
            </a:r>
          </a:p>
        </p:txBody>
      </p:sp>
      <p:sp>
        <p:nvSpPr>
          <p:cNvPr id="25603" name="Espace réservé du numéro de diapositive 3"/>
          <p:cNvSpPr txBox="1">
            <a:spLocks noGrp="1"/>
          </p:cNvSpPr>
          <p:nvPr/>
        </p:nvSpPr>
        <p:spPr bwMode="auto">
          <a:xfrm>
            <a:off x="3850443" y="9430091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71" tIns="47786" rIns="95571" bIns="47786" anchor="b"/>
          <a:lstStyle/>
          <a:p>
            <a:pPr algn="r"/>
            <a:fld id="{0F06E40A-9F8E-4264-BB5A-D53424271E6F}" type="slidenum">
              <a:rPr lang="fr-FR" altLang="fr-FR" sz="13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pPr algn="r"/>
              <a:t>8</a:t>
            </a:fld>
            <a:endParaRPr lang="fr-FR" altLang="fr-FR" sz="130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dirty="0"/>
              <a:t>LIEN : A partir de la définition, il faut revenir aussi sur comment la compétence se construit DIAPO DÉJÀ CONNUE</a:t>
            </a:r>
          </a:p>
          <a:p>
            <a:pPr eaLnBrk="1" hangingPunct="1">
              <a:spcBef>
                <a:spcPct val="0"/>
              </a:spcBef>
            </a:pPr>
            <a:endParaRPr lang="fr-FR" altLang="fr-FR" dirty="0"/>
          </a:p>
          <a:p>
            <a:pPr eaLnBrk="1" hangingPunct="1">
              <a:spcBef>
                <a:spcPct val="0"/>
              </a:spcBef>
            </a:pPr>
            <a:r>
              <a:rPr lang="fr-FR" altLang="fr-FR" dirty="0"/>
              <a:t>C’est une PROCESSUS donc une évolution, tout les élèves n’auront pas la maîtrise parfaite de tout, pour chaque classe d’activité, l’élève se situe à un certain point du processus suivant s’il sait s’y prendre, de façon simple, avec différents niveaux d’aléas, de complexité, d’où les entretiens, formels et informels, Cerise c’est-à-dire des traces…</a:t>
            </a:r>
          </a:p>
          <a:p>
            <a:pPr eaLnBrk="1" hangingPunct="1">
              <a:spcBef>
                <a:spcPct val="0"/>
              </a:spcBef>
            </a:pPr>
            <a:endParaRPr lang="fr-FR" altLang="fr-FR" dirty="0"/>
          </a:p>
          <a:p>
            <a:pPr eaLnBrk="1" hangingPunct="1">
              <a:spcBef>
                <a:spcPct val="0"/>
              </a:spcBef>
            </a:pPr>
            <a:r>
              <a:rPr lang="fr-FR" altLang="fr-FR" dirty="0"/>
              <a:t>DONC cela nous renvoie à la question : QU’EST-CE QU’ON ÉVALUE ? Le parcours ? Le résultat final ?</a:t>
            </a:r>
          </a:p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25603" name="Espace réservé du numéro de diapositive 3"/>
          <p:cNvSpPr txBox="1">
            <a:spLocks noGrp="1"/>
          </p:cNvSpPr>
          <p:nvPr/>
        </p:nvSpPr>
        <p:spPr bwMode="auto">
          <a:xfrm>
            <a:off x="3850443" y="9430091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71" tIns="47786" rIns="95571" bIns="47786" anchor="b"/>
          <a:lstStyle/>
          <a:p>
            <a:pPr algn="r"/>
            <a:fld id="{0F06E40A-9F8E-4264-BB5A-D53424271E6F}" type="slidenum">
              <a:rPr lang="fr-FR" altLang="fr-FR" sz="13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pPr algn="r"/>
              <a:t>9</a:t>
            </a:fld>
            <a:endParaRPr lang="fr-FR" altLang="fr-FR" sz="130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D’après ce que vous savez, ce que vous avez compris, observé ce matin et nos définitions communes, par établissement, avec le calendrier, vous allez répondre</a:t>
            </a:r>
            <a:r>
              <a:rPr lang="fr-FR" baseline="0" dirty="0"/>
              <a:t> aux questions -&gt;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798B2-F8D3-4EF3-87D2-32EC70E2FEE1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52249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YMBOLE-ACAD-quadri-word-A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30188"/>
            <a:ext cx="1171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pied de page 4"/>
          <p:cNvSpPr txBox="1">
            <a:spLocks/>
          </p:cNvSpPr>
          <p:nvPr userDrawn="1"/>
        </p:nvSpPr>
        <p:spPr bwMode="auto">
          <a:xfrm>
            <a:off x="6151563" y="6237288"/>
            <a:ext cx="252412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51E0F956-A87D-4ACD-A3A0-AD1433B79628}" type="slidenum">
              <a:rPr lang="fr-FR" altLang="fr-FR" smtClean="0">
                <a:solidFill>
                  <a:srgbClr val="000000"/>
                </a:solidFill>
              </a:rPr>
              <a:pPr algn="r">
                <a:defRPr/>
              </a:pPr>
              <a:t>‹N°›</a:t>
            </a:fld>
            <a:r>
              <a:rPr lang="fr-FR" altLang="fr-FR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fr-FR" altLang="fr-FR" dirty="0"/>
              <a:t>Cliquez pour modifier le style du titre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fr-FR" altLang="fr-FR" smtClean="0"/>
              <a:t>Le 20 mars 2014 </a:t>
            </a:r>
            <a:endParaRPr lang="fr-FR" alt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63888" y="1052736"/>
            <a:ext cx="5111750" cy="5073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94116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5060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F1AD4-FE10-4F3A-9A2C-89297ED6F13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08/05/2016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Christine Guichart IEN économie-Gestion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FD236-5AD9-4F66-8E3F-35101F6CB6D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9488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5157192"/>
            <a:ext cx="5486400" cy="5040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403244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661248"/>
            <a:ext cx="5486400" cy="510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A458B-6534-45DE-A52E-4673F97D075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08/05/2016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Christine Guichart IEN économie-Gestion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240C8-0964-4F60-8271-CB4515E6DE0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081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43F33-D0EF-4E75-A01E-5FDE1850E77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08/05/2016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Christine Guichart IEN économie-Gestion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21439-0229-4747-91C2-2EE284DCB45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3682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F6025-6D55-47D4-8634-3BFEE1F0EE8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08/05/2016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Christine Guichart IEN économie-Gestion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4A421-809C-4FA9-BC6C-BC18AA5E75A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0625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8"/>
          <p:cNvSpPr txBox="1">
            <a:spLocks noChangeArrowheads="1"/>
          </p:cNvSpPr>
          <p:nvPr userDrawn="1"/>
        </p:nvSpPr>
        <p:spPr bwMode="auto">
          <a:xfrm>
            <a:off x="179388" y="115888"/>
            <a:ext cx="2089150" cy="12017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6F25A8-A67D-424A-93A4-B732A91FD1D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60350"/>
            <a:ext cx="2627313" cy="65976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5000">
                <a:schemeClr val="bg1">
                  <a:lumMod val="85000"/>
                </a:schemeClr>
              </a:gs>
              <a:gs pos="48000">
                <a:schemeClr val="bg1"/>
              </a:gs>
              <a:gs pos="18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ZoneTexte 12"/>
          <p:cNvSpPr txBox="1">
            <a:spLocks noChangeArrowheads="1"/>
          </p:cNvSpPr>
          <p:nvPr userDrawn="1"/>
        </p:nvSpPr>
        <p:spPr bwMode="auto">
          <a:xfrm>
            <a:off x="6588125" y="5949950"/>
            <a:ext cx="2087563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u="sng">
                <a:solidFill>
                  <a:prstClr val="black"/>
                </a:solidFill>
                <a:cs typeface="Arial" charset="0"/>
              </a:rPr>
              <a:t>www.ac-dijon.fr</a:t>
            </a:r>
          </a:p>
        </p:txBody>
      </p:sp>
      <p:pic>
        <p:nvPicPr>
          <p:cNvPr id="6" name="Picture 2" descr="N:\Charte graphique\logothèque\académie de dijon\Logo complet - nv\png\Logo-complet-viole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736975"/>
            <a:ext cx="230505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87824" y="3356992"/>
            <a:ext cx="5760640" cy="2281808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7545A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69" y="260648"/>
            <a:ext cx="9139731" cy="2520281"/>
          </a:xfrm>
          <a:gradFill>
            <a:gsLst>
              <a:gs pos="0">
                <a:srgbClr val="9E1F63"/>
              </a:gs>
              <a:gs pos="32000">
                <a:srgbClr val="9E1F63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89F9E-7D07-4866-914E-377C8CA33FE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08/05/2016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Christine Guichart IEN économie-Gestion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AD40D-B3CC-4E4B-9D17-E94CD7EBDE8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2961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8EEBB-3EB0-46C5-9602-E433449B7F4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08/05/2016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Christine Guichart IEN économie-Gestion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566E7-5F85-4912-A210-AC69240A92E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09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gradFill>
            <a:gsLst>
              <a:gs pos="0">
                <a:srgbClr val="9E1F63"/>
              </a:gs>
              <a:gs pos="90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</a:gradFill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1844825"/>
            <a:ext cx="7772400" cy="256207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96502-334F-4FB7-8E59-6E33CB67CE1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08/05/2016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Christine Guichart IEN économie-Gestion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61925-49FF-4304-B363-C19C5FEDEA8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787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F69E5-5542-44CF-9DC8-66AD8092F1C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08/05/2016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Christine Guichart IEN économie-Gestion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59A78-CC40-456D-AAFD-C83CCA8015E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96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D77FF-BE5C-4ED5-A3F4-772244FBD1E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08/05/2016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Christine Guichart IEN économie-Gestion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90A04-BCA8-4800-B5C0-F8100F811BF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57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4A73D-7D27-433E-85AD-AA3CBE7DBB8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08/05/2016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Christine Guichart IEN économie-Gestion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18FB1-F13B-4986-BD1C-09DE707A7EB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395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8B278-42C7-4891-8CD5-A3F764F6F7E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08/05/2016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Christine Guichart IEN économie-Gestion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43FBC-0409-4F68-8E98-C9674D4ABFA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620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altLang="fr-FR" smtClean="0"/>
              <a:t>Le 20 mars 2014</a:t>
            </a:r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051A33-3F0F-4416-BFC8-90D84743100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pic>
        <p:nvPicPr>
          <p:cNvPr id="13319" name="Picture 4" descr="SYMBOLE-ACAD-quadri-word-A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30188"/>
            <a:ext cx="1171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 dt="0"/>
  <p:txStyles>
    <p:titleStyle>
      <a:lvl1pPr marL="900113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marL="900113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2pPr>
      <a:lvl3pPr marL="900113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3pPr>
      <a:lvl4pPr marL="900113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4pPr>
      <a:lvl5pPr marL="900113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92150"/>
            <a:ext cx="9144000" cy="360363"/>
          </a:xfrm>
          <a:prstGeom prst="rect">
            <a:avLst/>
          </a:prstGeom>
          <a:solidFill>
            <a:srgbClr val="754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195513" y="274638"/>
            <a:ext cx="649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B84A41-B3C3-4E9D-9BF1-169AC1B3BE8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08/05/2016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Christine Guichart IEN économie-Gestion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58EB80-8912-45B4-B038-AC9CC8D2679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2" name="Image 9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063" y="260350"/>
            <a:ext cx="1192212" cy="1223963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3167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rpeg-info.fr/bacga/index.php?title=PRINCIPES_DE_MISE_EN_%C5%92UVRE_DU_BACCALAUREAT_GESTION_ADMINISTRATION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1Q82UEMhPwA" TargetMode="External"/><Relationship Id="rId5" Type="http://schemas.openxmlformats.org/officeDocument/2006/relationships/image" Target="../media/image11.png"/><Relationship Id="rId4" Type="http://schemas.openxmlformats.org/officeDocument/2006/relationships/hyperlink" Target="../Videos/L'&#233;valuation%20(version%20fran&#231;aise%20de%20la%20capsule-Lalande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../ressources/L'&#233;valuation%20d'une%20comp&#233;tence_640x360.mp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hyperlink" Target="../Videos/Grand_pere_ebeniste.mp4" TargetMode="Externa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ous-titre 2"/>
          <p:cNvSpPr>
            <a:spLocks noGrp="1"/>
          </p:cNvSpPr>
          <p:nvPr>
            <p:ph type="subTitle" idx="1"/>
          </p:nvPr>
        </p:nvSpPr>
        <p:spPr>
          <a:xfrm>
            <a:off x="2987824" y="3140968"/>
            <a:ext cx="5761038" cy="1222821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/>
              <a:t/>
            </a:r>
            <a:br>
              <a:rPr lang="fr-FR" sz="4000" dirty="0"/>
            </a:br>
            <a:r>
              <a:rPr lang="fr-FR" sz="4000" dirty="0"/>
              <a:t>CERTIFICATION </a:t>
            </a:r>
            <a:r>
              <a:rPr lang="fr-FR" sz="4000" dirty="0" smtClean="0"/>
              <a:t>G-A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AVRIL 2016</a:t>
            </a:r>
            <a:endParaRPr lang="fr-FR" sz="1600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/>
              <a:cs typeface="Arial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FORMATION G-A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195513" y="5157192"/>
            <a:ext cx="6478587" cy="792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/>
          <a:lstStyle/>
          <a:p>
            <a:pPr algn="r"/>
            <a:endParaRPr lang="fr-FR" sz="1400" dirty="0">
              <a:solidFill>
                <a:srgbClr val="000000"/>
              </a:solidFill>
            </a:endParaRPr>
          </a:p>
          <a:p>
            <a:pPr algn="r"/>
            <a:endParaRPr lang="fr-FR" sz="1400" dirty="0">
              <a:solidFill>
                <a:srgbClr val="000000"/>
              </a:solidFill>
            </a:endParaRPr>
          </a:p>
          <a:p>
            <a:pPr algn="r"/>
            <a:r>
              <a:rPr lang="fr-FR" sz="1400" dirty="0">
                <a:solidFill>
                  <a:srgbClr val="000000"/>
                </a:solidFill>
              </a:rPr>
              <a:t>Christine GUICHART – Damien RACINE – Alain TRONTIN</a:t>
            </a:r>
          </a:p>
        </p:txBody>
      </p:sp>
    </p:spTree>
    <p:extLst>
      <p:ext uri="{BB962C8B-B14F-4D97-AF65-F5344CB8AC3E}">
        <p14:creationId xmlns:p14="http://schemas.microsoft.com/office/powerpoint/2010/main" xmlns="" val="150854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Planification de la certification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560" y="1988840"/>
            <a:ext cx="82626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fr-FR" sz="3000" dirty="0"/>
              <a:t>Quelle planification pour la certification à venir ?</a:t>
            </a:r>
          </a:p>
          <a:p>
            <a:pPr marL="457200" indent="-457200">
              <a:buBlip>
                <a:blip r:embed="rId3"/>
              </a:buBlip>
            </a:pPr>
            <a:r>
              <a:rPr lang="fr-FR" sz="3000" dirty="0"/>
              <a:t>Comment remplir les grilles ? </a:t>
            </a:r>
          </a:p>
          <a:p>
            <a:pPr marL="457200" indent="-457200">
              <a:buBlip>
                <a:blip r:embed="rId3"/>
              </a:buBlip>
            </a:pPr>
            <a:r>
              <a:rPr lang="fr-FR" sz="3000" dirty="0"/>
              <a:t>Combien de temps par élève, durée totale ? </a:t>
            </a:r>
          </a:p>
          <a:p>
            <a:pPr marL="457200" indent="-457200">
              <a:buBlip>
                <a:blip r:embed="rId3"/>
              </a:buBlip>
            </a:pPr>
            <a:r>
              <a:rPr lang="fr-FR" sz="3000" dirty="0"/>
              <a:t>Autres ressources non citées ce matin ?</a:t>
            </a:r>
          </a:p>
          <a:p>
            <a:pPr marL="457200" indent="-457200">
              <a:buBlip>
                <a:blip r:embed="rId3"/>
              </a:buBlip>
            </a:pPr>
            <a:r>
              <a:rPr lang="fr-FR" sz="3000" dirty="0"/>
              <a:t>Avec qui remplir les grilles ?</a:t>
            </a:r>
          </a:p>
          <a:p>
            <a:pPr marL="457200" indent="-457200">
              <a:buBlip>
                <a:blip r:embed="rId3"/>
              </a:buBlip>
            </a:pPr>
            <a:r>
              <a:rPr lang="fr-FR" sz="3000" dirty="0"/>
              <a:t>Que pourrait-on mettre en place pour les années à venir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openclipart.org/image/2400px/svg_to_png/121699/project-schedu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780928"/>
            <a:ext cx="4723721" cy="342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7" y="274638"/>
            <a:ext cx="6851104" cy="1143000"/>
          </a:xfrm>
        </p:spPr>
        <p:txBody>
          <a:bodyPr/>
          <a:lstStyle/>
          <a:p>
            <a:r>
              <a:rPr lang="fr-FR" dirty="0"/>
              <a:t>Quelle organisation ? Quelles étapes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72221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1259632" y="1344157"/>
            <a:ext cx="7759263" cy="707886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fr-FR" b="1" dirty="0"/>
              <a:t>ÉTAPE 1-</a:t>
            </a:r>
            <a:r>
              <a:rPr lang="fr-FR" dirty="0"/>
              <a:t> </a:t>
            </a:r>
            <a:r>
              <a:rPr lang="fr-FR" b="1" dirty="0"/>
              <a:t>PRÉPARATION </a:t>
            </a:r>
            <a:br>
              <a:rPr lang="fr-FR" b="1" dirty="0"/>
            </a:br>
            <a:r>
              <a:rPr lang="fr-FR" sz="2200" dirty="0"/>
              <a:t>Rassembler individuellement les informations sur chaque élève</a:t>
            </a:r>
            <a:endParaRPr lang="fr-FR" sz="2200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85852" y="5116041"/>
            <a:ext cx="771974" cy="1302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051721" y="620688"/>
            <a:ext cx="6635080" cy="432048"/>
          </a:xfrm>
        </p:spPr>
        <p:txBody>
          <a:bodyPr/>
          <a:lstStyle/>
          <a:p>
            <a:pPr algn="ctr"/>
            <a:r>
              <a:rPr lang="fr-FR" dirty="0"/>
              <a:t>Quelle organisation ? Quelles étapes ?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89295" y="2450729"/>
            <a:ext cx="8229600" cy="407265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  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629" y="2343464"/>
            <a:ext cx="8383170" cy="42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002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3254840"/>
              </p:ext>
            </p:extLst>
          </p:nvPr>
        </p:nvGraphicFramePr>
        <p:xfrm>
          <a:off x="467544" y="2492896"/>
          <a:ext cx="8321008" cy="33070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24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fr-FR" sz="1600" dirty="0">
                          <a:solidFill>
                            <a:schemeClr val="accent3"/>
                          </a:solidFill>
                        </a:rPr>
                        <a:t>Eléments</a:t>
                      </a:r>
                    </a:p>
                  </a:txBody>
                  <a:tcPr marL="38100" marR="38100" marT="38100" marB="3810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600" dirty="0">
                          <a:solidFill>
                            <a:schemeClr val="accent3"/>
                          </a:solidFill>
                        </a:rPr>
                        <a:t>Obligatoire : </a:t>
                      </a:r>
                      <a:br>
                        <a:rPr lang="fr-FR" sz="1600" dirty="0">
                          <a:solidFill>
                            <a:schemeClr val="accent3"/>
                          </a:solidFill>
                        </a:rPr>
                      </a:br>
                      <a:r>
                        <a:rPr lang="fr-FR" sz="1600" dirty="0">
                          <a:solidFill>
                            <a:schemeClr val="accent3"/>
                          </a:solidFill>
                        </a:rPr>
                        <a:t>dossier professionnel du candidat</a:t>
                      </a:r>
                    </a:p>
                  </a:txBody>
                  <a:tcPr marL="38100" marR="38100" marT="38100" marB="3810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600" dirty="0">
                          <a:solidFill>
                            <a:schemeClr val="accent3"/>
                          </a:solidFill>
                        </a:rPr>
                        <a:t>Outils</a:t>
                      </a:r>
                      <a:r>
                        <a:rPr lang="fr-FR" sz="1600" baseline="0" dirty="0">
                          <a:solidFill>
                            <a:schemeClr val="accent3"/>
                          </a:solidFill>
                        </a:rPr>
                        <a:t> de collecte de l’information</a:t>
                      </a:r>
                      <a:endParaRPr lang="fr-FR" sz="1600" dirty="0">
                        <a:solidFill>
                          <a:schemeClr val="accent3"/>
                        </a:solidFill>
                      </a:endParaRPr>
                    </a:p>
                  </a:txBody>
                  <a:tcPr marL="38100" marR="38100" marT="38100" marB="3810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PFMP</a:t>
                      </a:r>
                    </a:p>
                  </a:txBody>
                  <a:tcPr marL="38100" marR="38100" marT="38100" marB="3810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Compte rendu d'évaluation des PFMP</a:t>
                      </a:r>
                    </a:p>
                  </a:txBody>
                  <a:tcPr marL="38100" marR="38100" marT="38100" marB="3810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Activités significatives faites par les élèves et appréciation des tuteurs</a:t>
                      </a:r>
                    </a:p>
                  </a:txBody>
                  <a:tcPr marL="38100" marR="38100" marT="38100" marB="3810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Passeport</a:t>
                      </a:r>
                    </a:p>
                  </a:txBody>
                  <a:tcPr marL="38100" marR="38100" marT="38100" marB="3810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Activités choisies par l'élève par rapport aux classes de situation des pôles 1, 3, 4</a:t>
                      </a:r>
                    </a:p>
                  </a:txBody>
                  <a:tcPr marL="38100" marR="38100" marT="38100" marB="3810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Tableau de bord du passeport</a:t>
                      </a:r>
                    </a:p>
                  </a:txBody>
                  <a:tcPr marL="38100" marR="38100" marT="38100" marB="3810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fr-FR" sz="1600">
                          <a:solidFill>
                            <a:srgbClr val="002060"/>
                          </a:solidFill>
                        </a:rPr>
                        <a:t>Tableaux de bord</a:t>
                      </a:r>
                    </a:p>
                  </a:txBody>
                  <a:tcPr marL="38100" marR="38100" marT="38100" marB="3810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/>
                      </a:r>
                      <a:br>
                        <a:rPr lang="fr-FR" sz="1600" dirty="0">
                          <a:solidFill>
                            <a:srgbClr val="002060"/>
                          </a:solidFill>
                        </a:rPr>
                      </a:br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</a:txBody>
                  <a:tcPr marL="38100" marR="38100" marT="38100" marB="3810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Outils de suivi et d'observation des activités des élèves au cours de la formation (entretiens, annotations)</a:t>
                      </a:r>
                    </a:p>
                  </a:txBody>
                  <a:tcPr marL="38100" marR="38100" marT="38100" marB="3810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Autres</a:t>
                      </a:r>
                    </a:p>
                  </a:txBody>
                  <a:tcPr marL="38100" marR="38100" marT="38100" marB="3810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/>
                      </a:r>
                      <a:br>
                        <a:rPr lang="fr-FR" sz="1600" dirty="0">
                          <a:solidFill>
                            <a:srgbClr val="002060"/>
                          </a:solidFill>
                        </a:rPr>
                      </a:br>
                      <a:endParaRPr lang="fr-FR" sz="1600" dirty="0">
                        <a:solidFill>
                          <a:srgbClr val="002060"/>
                        </a:solidFill>
                      </a:endParaRPr>
                    </a:p>
                  </a:txBody>
                  <a:tcPr marL="38100" marR="38100" marT="38100" marB="3810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Trace exceptionnelle de l'activité d'un élève apportée par le prof ou l'élève</a:t>
                      </a:r>
                    </a:p>
                    <a:p>
                      <a:pPr rtl="0"/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(éventuels</a:t>
                      </a:r>
                      <a:r>
                        <a:rPr lang="fr-FR" sz="1600" baseline="0" dirty="0">
                          <a:solidFill>
                            <a:srgbClr val="002060"/>
                          </a:solidFill>
                        </a:rPr>
                        <a:t> bilans an</a:t>
                      </a:r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nuels)</a:t>
                      </a:r>
                    </a:p>
                  </a:txBody>
                  <a:tcPr marL="38100" marR="38100" marT="38100" marB="3810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536" y="1979548"/>
            <a:ext cx="2448273" cy="36933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fr-FR" b="1" dirty="0">
                <a:solidFill>
                  <a:schemeClr val="tx1"/>
                </a:solidFill>
                <a:latin typeface="Arial"/>
                <a:cs typeface="Arial"/>
              </a:rPr>
              <a:t>Quelles traces ? </a:t>
            </a:r>
            <a:r>
              <a:rPr lang="fr-FR" b="1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95513" y="692696"/>
            <a:ext cx="6491287" cy="360040"/>
          </a:xfrm>
        </p:spPr>
        <p:txBody>
          <a:bodyPr/>
          <a:lstStyle/>
          <a:p>
            <a:pPr algn="ctr"/>
            <a:r>
              <a:rPr lang="fr-FR" dirty="0"/>
              <a:t>Étape 1 – préparation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/>
              <a:t>Rassembler individuellement les informations sur chaque élève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1890" y="3095104"/>
            <a:ext cx="2500220" cy="254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475656" y="1844824"/>
            <a:ext cx="6984776" cy="46166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fr-FR" sz="2400" dirty="0"/>
              <a:t>Pré-positionner personnellement chaque élève</a:t>
            </a:r>
            <a:endParaRPr lang="fr-FR" sz="2400" dirty="0">
              <a:solidFill>
                <a:schemeClr val="accent2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5513" y="692696"/>
            <a:ext cx="6491287" cy="340643"/>
          </a:xfrm>
        </p:spPr>
        <p:txBody>
          <a:bodyPr/>
          <a:lstStyle/>
          <a:p>
            <a:pPr algn="ctr"/>
            <a:r>
              <a:rPr lang="fr-FR" dirty="0"/>
              <a:t>Étape 2 - préparation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9663196"/>
              </p:ext>
            </p:extLst>
          </p:nvPr>
        </p:nvGraphicFramePr>
        <p:xfrm>
          <a:off x="539552" y="2276872"/>
          <a:ext cx="7920878" cy="37444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872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88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88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988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240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Niveaux</a:t>
                      </a:r>
                    </a:p>
                  </a:txBody>
                  <a:tcPr marL="68580" marR="68580" marT="0" marB="0" anchor="ctr">
                    <a:solidFill>
                      <a:srgbClr val="BD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36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marL="68580" marR="68580" marT="0" marB="0" anchor="ctr">
                    <a:solidFill>
                      <a:srgbClr val="BD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36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fr-FR" sz="1800" b="1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BD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36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68580" marR="68580" marT="0" marB="0" anchor="ctr">
                    <a:solidFill>
                      <a:srgbClr val="BD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36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++</a:t>
                      </a:r>
                    </a:p>
                  </a:txBody>
                  <a:tcPr marL="68580" marR="68580" marT="0" marB="0" anchor="ctr">
                    <a:solidFill>
                      <a:srgbClr val="BD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4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2060"/>
                          </a:solidFill>
                          <a:effectLst/>
                        </a:rPr>
                        <a:t>Information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rgbClr val="BD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rgbClr val="BD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rgbClr val="BD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rgbClr val="BD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2060"/>
                          </a:solidFill>
                          <a:effectLst/>
                        </a:rPr>
                        <a:t>Sait où trouver l’information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rgbClr val="BD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4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2060"/>
                          </a:solidFill>
                          <a:effectLst/>
                        </a:rPr>
                        <a:t>Expression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rgbClr val="BD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rgbClr val="BD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rgbClr val="BD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rgbClr val="BD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2060"/>
                          </a:solidFill>
                          <a:effectLst/>
                        </a:rPr>
                        <a:t>Sait en parler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rgbClr val="BD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4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2060"/>
                          </a:solidFill>
                          <a:effectLst/>
                        </a:rPr>
                        <a:t>Maîtrise des outils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rgbClr val="BD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rgbClr val="BD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rgbClr val="BD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rgbClr val="BD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2060"/>
                          </a:solidFill>
                          <a:effectLst/>
                        </a:rPr>
                        <a:t>Sait faire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rgbClr val="BD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4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2060"/>
                          </a:solidFill>
                          <a:effectLst/>
                        </a:rPr>
                        <a:t>Gestion du temps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rgbClr val="BD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rgbClr val="BD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rgbClr val="BD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rgbClr val="BD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2060"/>
                          </a:solidFill>
                          <a:effectLst/>
                        </a:rPr>
                        <a:t>Sait gérer son temps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rgbClr val="BD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4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2060"/>
                          </a:solidFill>
                          <a:effectLst/>
                        </a:rPr>
                        <a:t>Maîtrise méthodologique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rgbClr val="BD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rgbClr val="BD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rgbClr val="BD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rgbClr val="BD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2060"/>
                          </a:solidFill>
                          <a:effectLst/>
                        </a:rPr>
                        <a:t>Maîtrise la méthode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rgbClr val="BD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11560" y="1785973"/>
            <a:ext cx="6408712" cy="36933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fr-FR" b="1" dirty="0">
                <a:solidFill>
                  <a:schemeClr val="tx1"/>
                </a:solidFill>
                <a:latin typeface="Arial"/>
                <a:cs typeface="Arial"/>
              </a:rPr>
              <a:t>Exemple d’outil d’aide au pré-positionnement </a:t>
            </a:r>
            <a:r>
              <a:rPr lang="fr-FR" b="1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5513" y="670207"/>
            <a:ext cx="6491287" cy="369332"/>
          </a:xfrm>
        </p:spPr>
        <p:txBody>
          <a:bodyPr/>
          <a:lstStyle/>
          <a:p>
            <a:pPr algn="ctr"/>
            <a:r>
              <a:rPr lang="fr-FR" dirty="0"/>
              <a:t>Étape 2 - préparation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2155305"/>
            <a:ext cx="8229600" cy="397085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76433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2" descr="http://upload.wikimedia.org/wikipedia/commons/f/fa/3D_Bar_Graph_Meeting.jpg"/>
          <p:cNvPicPr>
            <a:picLocks noChangeAspect="1" noChangeArrowheads="1"/>
          </p:cNvPicPr>
          <p:nvPr/>
        </p:nvPicPr>
        <p:blipFill>
          <a:blip r:embed="rId3" cstate="print"/>
          <a:srcRect t="10899"/>
          <a:stretch>
            <a:fillRect/>
          </a:stretch>
        </p:blipFill>
        <p:spPr bwMode="auto">
          <a:xfrm>
            <a:off x="2483768" y="3573016"/>
            <a:ext cx="3594057" cy="320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3096" y="1700808"/>
            <a:ext cx="8855968" cy="188974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endParaRPr lang="fr-FR" sz="1600" dirty="0"/>
          </a:p>
          <a:p>
            <a:pPr algn="ctr">
              <a:spcBef>
                <a:spcPct val="20000"/>
              </a:spcBef>
            </a:pPr>
            <a:r>
              <a:rPr lang="fr-FR" sz="2400" b="1" dirty="0"/>
              <a:t>RÉUNION D’ÉQUIPE ENSEIGNEMENT PRO/ATELIER REDACTIONNEL</a:t>
            </a:r>
          </a:p>
          <a:p>
            <a:pPr algn="ctr">
              <a:spcBef>
                <a:spcPct val="20000"/>
              </a:spcBef>
            </a:pPr>
            <a:endParaRPr lang="fr-FR" sz="1600" dirty="0"/>
          </a:p>
          <a:p>
            <a:pPr algn="ctr">
              <a:spcBef>
                <a:spcPct val="20000"/>
              </a:spcBef>
            </a:pPr>
            <a:r>
              <a:rPr lang="fr-FR" sz="2400" dirty="0"/>
              <a:t>1 - Confronter les positionnements et trouver un </a:t>
            </a:r>
            <a:r>
              <a:rPr lang="fr-FR" sz="2400" dirty="0">
                <a:solidFill>
                  <a:srgbClr val="FF0000"/>
                </a:solidFill>
              </a:rPr>
              <a:t>point d’accord</a:t>
            </a:r>
            <a:br>
              <a:rPr lang="fr-FR" sz="2400" dirty="0">
                <a:solidFill>
                  <a:srgbClr val="FF0000"/>
                </a:solidFill>
              </a:rPr>
            </a:br>
            <a:r>
              <a:rPr lang="fr-FR" sz="2400" dirty="0">
                <a:solidFill>
                  <a:schemeClr val="accent2"/>
                </a:solidFill>
              </a:rPr>
              <a:t> </a:t>
            </a:r>
            <a:r>
              <a:rPr lang="fr-FR" sz="2400" dirty="0">
                <a:solidFill>
                  <a:schemeClr val="tx1"/>
                </a:solidFill>
              </a:rPr>
              <a:t>lors de la « situation d’évaluation »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5513" y="692696"/>
            <a:ext cx="6491287" cy="360040"/>
          </a:xfrm>
        </p:spPr>
        <p:txBody>
          <a:bodyPr/>
          <a:lstStyle/>
          <a:p>
            <a:pPr algn="ctr"/>
            <a:r>
              <a:rPr lang="fr-FR" dirty="0"/>
              <a:t>Étape 3 – réunion d’équipe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072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6" t="38909" r="10409" b="10861"/>
          <a:stretch/>
        </p:blipFill>
        <p:spPr bwMode="auto">
          <a:xfrm>
            <a:off x="2555776" y="188640"/>
            <a:ext cx="6082346" cy="1962505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9" t="27049" r="10541" b="18443"/>
          <a:stretch/>
        </p:blipFill>
        <p:spPr bwMode="auto">
          <a:xfrm>
            <a:off x="52548" y="2439577"/>
            <a:ext cx="6084789" cy="2053574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5" t="29712" r="10287" b="31796"/>
          <a:stretch/>
        </p:blipFill>
        <p:spPr bwMode="auto">
          <a:xfrm>
            <a:off x="72429" y="4926806"/>
            <a:ext cx="7633587" cy="1872208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774942" y="1797202"/>
            <a:ext cx="187878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bg1"/>
                </a:solidFill>
              </a:rPr>
              <a:t>E31 :</a:t>
            </a:r>
            <a:r>
              <a:rPr lang="fr-FR" b="1" dirty="0">
                <a:solidFill>
                  <a:schemeClr val="bg1"/>
                </a:solidFill>
              </a:rPr>
              <a:t> 3 Classes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146354" y="3951745"/>
            <a:ext cx="1878782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bg1"/>
                </a:solidFill>
              </a:rPr>
              <a:t>E32 :</a:t>
            </a:r>
            <a:r>
              <a:rPr lang="fr-FR" sz="2000" b="1" dirty="0">
                <a:solidFill>
                  <a:schemeClr val="bg1"/>
                </a:solidFill>
              </a:rPr>
              <a:t> 4 Classes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706016" y="5301208"/>
            <a:ext cx="118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E33 :</a:t>
            </a:r>
            <a:r>
              <a:rPr lang="fr-FR" sz="2800" b="1" dirty="0">
                <a:solidFill>
                  <a:schemeClr val="bg1"/>
                </a:solidFill>
              </a:rPr>
              <a:t> </a:t>
            </a:r>
          </a:p>
          <a:p>
            <a:r>
              <a:rPr lang="fr-FR" sz="1600" b="1" dirty="0">
                <a:solidFill>
                  <a:schemeClr val="bg1"/>
                </a:solidFill>
              </a:rPr>
              <a:t>2 Classes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489" y="16300"/>
            <a:ext cx="1519694" cy="1396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195513" y="692696"/>
            <a:ext cx="6491287" cy="360040"/>
          </a:xfrm>
        </p:spPr>
        <p:txBody>
          <a:bodyPr/>
          <a:lstStyle/>
          <a:p>
            <a:pPr algn="ctr"/>
            <a:r>
              <a:rPr lang="fr-FR" dirty="0"/>
              <a:t>Étape 3 – réunion d’équipe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1654078"/>
            <a:ext cx="8507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RÉUNION D’ÉQUIPE ENSEIGNEMENT PRO/ATELIER REDACTIONNEL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642392" y="3212976"/>
            <a:ext cx="7962056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/>
              <a:t>2 - Sur la base du point d’accord, définir le niveau</a:t>
            </a:r>
            <a:br>
              <a:rPr lang="fr-FR" sz="2400" dirty="0"/>
            </a:br>
            <a:r>
              <a:rPr lang="fr-FR" sz="2400" dirty="0"/>
              <a:t>      d’expertise de chaque élève, par classe de situations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58724543"/>
              </p:ext>
            </p:extLst>
          </p:nvPr>
        </p:nvGraphicFramePr>
        <p:xfrm>
          <a:off x="323850" y="2245442"/>
          <a:ext cx="8568951" cy="422609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3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03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76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02433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13547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Niveau</a:t>
                      </a:r>
                    </a:p>
                  </a:txBody>
                  <a:tcPr marL="68580" marR="68580" marT="0" marB="0" anchor="ctr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Novice / Débutant</a:t>
                      </a:r>
                    </a:p>
                  </a:txBody>
                  <a:tcPr marL="68580" marR="68580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Fonctionnel</a:t>
                      </a:r>
                    </a:p>
                  </a:txBody>
                  <a:tcPr marL="68580" marR="68580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Maîtrise</a:t>
                      </a:r>
                    </a:p>
                  </a:txBody>
                  <a:tcPr marL="68580" marR="68580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Expert</a:t>
                      </a:r>
                    </a:p>
                  </a:txBody>
                  <a:tcPr marL="68580" marR="68580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Argumentation</a:t>
                      </a:r>
                    </a:p>
                  </a:txBody>
                  <a:tcPr marL="68580" marR="68580" marT="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91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Classe  1.1 (A)</a:t>
                      </a:r>
                    </a:p>
                  </a:txBody>
                  <a:tcPr marL="68580" marR="68580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400" b="1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400" b="1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400" b="1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400" b="1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400" b="1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91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Classe 1.2 (B)</a:t>
                      </a:r>
                    </a:p>
                  </a:txBody>
                  <a:tcPr marL="68580" marR="68580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400" b="1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400" b="1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400" b="1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400" b="1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400" b="1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91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400" b="1" kern="120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Classe 1.3 (C)</a:t>
                      </a:r>
                    </a:p>
                  </a:txBody>
                  <a:tcPr marL="68580" marR="68580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400" b="1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400" b="1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400" b="1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400" b="1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400" b="1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91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Classe  3.1 (A)</a:t>
                      </a:r>
                    </a:p>
                  </a:txBody>
                  <a:tcPr marL="68580" marR="68580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400" b="1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400" b="1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400" b="1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400" b="1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400" b="1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91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Classe  3.2 (B)</a:t>
                      </a:r>
                    </a:p>
                  </a:txBody>
                  <a:tcPr marL="68580" marR="68580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400" b="1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400" b="1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400" b="1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400" b="1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400" b="1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91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Classe  3.3 (C)</a:t>
                      </a:r>
                    </a:p>
                  </a:txBody>
                  <a:tcPr marL="68580" marR="68580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400" b="1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400" b="1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400" b="1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400" b="1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400" b="1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91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Classe  3.4 (D)</a:t>
                      </a:r>
                    </a:p>
                  </a:txBody>
                  <a:tcPr marL="68580" marR="68580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400" b="1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400" b="1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400" b="1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400" b="1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400" b="1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91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Classe 4.1 (A)</a:t>
                      </a:r>
                    </a:p>
                  </a:txBody>
                  <a:tcPr marL="68580" marR="68580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400" b="1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400" b="1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400" b="1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400" b="1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400" b="1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91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Classe 4.2 (B)</a:t>
                      </a:r>
                    </a:p>
                  </a:txBody>
                  <a:tcPr marL="68580" marR="68580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400" b="1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400" b="1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400" b="1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400" b="1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1400" b="1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51520" y="1772816"/>
            <a:ext cx="2448273" cy="36933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fr-FR" b="1" dirty="0">
                <a:solidFill>
                  <a:schemeClr val="tx1"/>
                </a:solidFill>
                <a:latin typeface="Arial"/>
                <a:cs typeface="Arial"/>
              </a:rPr>
              <a:t>Comment ? </a:t>
            </a:r>
            <a:endParaRPr lang="fr-FR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95862" y="270892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3385592" y="1636083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4388481" y="2559413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52120" y="2188021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95513" y="692696"/>
            <a:ext cx="6491287" cy="386774"/>
          </a:xfrm>
        </p:spPr>
        <p:txBody>
          <a:bodyPr/>
          <a:lstStyle/>
          <a:p>
            <a:pPr algn="ctr"/>
            <a:r>
              <a:rPr lang="fr-FR" dirty="0"/>
              <a:t>Étape 3 – réunion d’équipe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79619" y="1166940"/>
            <a:ext cx="7213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fr-FR" dirty="0">
                <a:solidFill>
                  <a:srgbClr val="000000"/>
                </a:solidFill>
                <a:latin typeface="Arial"/>
                <a:cs typeface="Arial"/>
              </a:rPr>
              <a:t>2 - Sur la base du point d’accord, définir le niveau d’expertise </a:t>
            </a:r>
            <a:br>
              <a:rPr lang="fr-FR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fr-FR" dirty="0">
                <a:solidFill>
                  <a:srgbClr val="000000"/>
                </a:solidFill>
                <a:latin typeface="Arial"/>
                <a:cs typeface="Arial"/>
              </a:rPr>
              <a:t>     de chaque élève, par classe de situations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110193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ZoneTexte 8"/>
          <p:cNvSpPr txBox="1">
            <a:spLocks noChangeArrowheads="1"/>
          </p:cNvSpPr>
          <p:nvPr/>
        </p:nvSpPr>
        <p:spPr bwMode="auto">
          <a:xfrm>
            <a:off x="1878782" y="561301"/>
            <a:ext cx="70567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Retour sur les épreuves du bac GA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b="7085"/>
          <a:stretch>
            <a:fillRect/>
          </a:stretch>
        </p:blipFill>
        <p:spPr bwMode="auto">
          <a:xfrm>
            <a:off x="2195736" y="1146076"/>
            <a:ext cx="4838700" cy="53072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5" name="ZoneTexte 4"/>
          <p:cNvSpPr txBox="1"/>
          <p:nvPr/>
        </p:nvSpPr>
        <p:spPr>
          <a:xfrm>
            <a:off x="5796136" y="3871895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800" b="1" dirty="0"/>
              <a:t>Ponctuel         2 h 30 </a:t>
            </a:r>
          </a:p>
          <a:p>
            <a:r>
              <a:rPr lang="fr-FR" sz="800" b="1" dirty="0"/>
              <a:t>    écrit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40854" y="1748905"/>
            <a:ext cx="8568952" cy="69249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fr-FR" sz="2400" b="1" dirty="0"/>
              <a:t>RÉUNION D’ÉQUIPE ENSEIGNEMENT PRO/ATELIER REDACTIONNEL</a:t>
            </a:r>
          </a:p>
          <a:p>
            <a:endParaRPr lang="fr-FR" sz="1500" dirty="0"/>
          </a:p>
        </p:txBody>
      </p:sp>
      <p:sp>
        <p:nvSpPr>
          <p:cNvPr id="2" name="Rectangle 1"/>
          <p:cNvSpPr/>
          <p:nvPr/>
        </p:nvSpPr>
        <p:spPr>
          <a:xfrm>
            <a:off x="1146648" y="2708920"/>
            <a:ext cx="75401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fr-FR" sz="2400" dirty="0">
                <a:solidFill>
                  <a:srgbClr val="000000"/>
                </a:solidFill>
                <a:latin typeface="Arial"/>
                <a:cs typeface="Arial"/>
              </a:rPr>
              <a:t>3 - Compléter la grille en fonction </a:t>
            </a:r>
          </a:p>
          <a:p>
            <a:pPr lvl="0" indent="361950">
              <a:lnSpc>
                <a:spcPct val="150000"/>
              </a:lnSpc>
            </a:pPr>
            <a:r>
              <a:rPr lang="fr-FR" sz="2400" dirty="0">
                <a:solidFill>
                  <a:srgbClr val="000000"/>
                </a:solidFill>
                <a:latin typeface="Arial"/>
                <a:cs typeface="Arial"/>
              </a:rPr>
              <a:t>du positionnement effectué (porosité, sondage) </a:t>
            </a:r>
          </a:p>
          <a:p>
            <a:pPr lvl="0" indent="361950">
              <a:lnSpc>
                <a:spcPct val="150000"/>
              </a:lnSpc>
            </a:pPr>
            <a:r>
              <a:rPr lang="fr-FR" sz="2400" dirty="0">
                <a:solidFill>
                  <a:srgbClr val="000000"/>
                </a:solidFill>
                <a:latin typeface="Arial"/>
                <a:cs typeface="Arial"/>
              </a:rPr>
              <a:t>pour faire apparaître les profils du candidat, </a:t>
            </a:r>
          </a:p>
          <a:p>
            <a:pPr lvl="0" indent="361950">
              <a:lnSpc>
                <a:spcPct val="150000"/>
              </a:lnSpc>
            </a:pPr>
            <a:r>
              <a:rPr lang="fr-FR" sz="2400" dirty="0">
                <a:solidFill>
                  <a:srgbClr val="000000"/>
                </a:solidFill>
                <a:latin typeface="Arial"/>
                <a:cs typeface="Arial"/>
              </a:rPr>
              <a:t>par sous épreuve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95513" y="692696"/>
            <a:ext cx="6491287" cy="360040"/>
          </a:xfrm>
        </p:spPr>
        <p:txBody>
          <a:bodyPr/>
          <a:lstStyle/>
          <a:p>
            <a:pPr algn="ctr"/>
            <a:r>
              <a:rPr lang="fr-FR" dirty="0"/>
              <a:t>Étape 3 – réunion d’équipe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40854" y="22048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Image 1"/>
          <p:cNvPicPr>
            <a:picLocks noChangeAspect="1"/>
          </p:cNvPicPr>
          <p:nvPr/>
        </p:nvPicPr>
        <p:blipFill>
          <a:blip r:embed="rId3" cstate="print"/>
          <a:srcRect l="3539" t="7797" r="2222" b="6250"/>
          <a:stretch>
            <a:fillRect/>
          </a:stretch>
        </p:blipFill>
        <p:spPr bwMode="auto">
          <a:xfrm>
            <a:off x="1058863" y="2060575"/>
            <a:ext cx="7026275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cteur droit 10"/>
          <p:cNvCxnSpPr/>
          <p:nvPr/>
        </p:nvCxnSpPr>
        <p:spPr>
          <a:xfrm flipH="1">
            <a:off x="5007946" y="2996952"/>
            <a:ext cx="91616" cy="50405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5007946" y="3501008"/>
            <a:ext cx="45808" cy="5923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4788025" y="4093359"/>
            <a:ext cx="265729" cy="84780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788024" y="4941168"/>
            <a:ext cx="309932" cy="6480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5097956" y="5531342"/>
            <a:ext cx="1606" cy="4899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</a:p>
        </p:txBody>
      </p:sp>
      <p:sp>
        <p:nvSpPr>
          <p:cNvPr id="12" name="Titre 2"/>
          <p:cNvSpPr>
            <a:spLocks noGrp="1"/>
          </p:cNvSpPr>
          <p:nvPr>
            <p:ph type="title"/>
          </p:nvPr>
        </p:nvSpPr>
        <p:spPr>
          <a:xfrm>
            <a:off x="2195513" y="752391"/>
            <a:ext cx="6491287" cy="262864"/>
          </a:xfrm>
        </p:spPr>
        <p:txBody>
          <a:bodyPr/>
          <a:lstStyle/>
          <a:p>
            <a:pPr algn="ctr"/>
            <a:r>
              <a:rPr lang="fr-FR" dirty="0"/>
              <a:t>Étape 3 – réunion d’équipe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40854" y="1748905"/>
            <a:ext cx="8568952" cy="69249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fr-FR" sz="2400" b="1" dirty="0"/>
              <a:t>RÉUNION D’ÉQUIPE ENSEIGNEMENT PRO/ATELIER REDACTIONNEL</a:t>
            </a:r>
          </a:p>
          <a:p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xmlns="" val="366472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96823" y="1618315"/>
            <a:ext cx="8539673" cy="113877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fr-FR" sz="2400" b="1" dirty="0"/>
              <a:t>RÉUNION D’ÉQUIPE ENSEIGNEMENT PRO/ATELIER REDACTIONNEL</a:t>
            </a:r>
          </a:p>
          <a:p>
            <a:endParaRPr lang="fr-FR" sz="2000" dirty="0"/>
          </a:p>
          <a:p>
            <a:pPr algn="ctr"/>
            <a:r>
              <a:rPr lang="fr-FR" sz="2400" dirty="0"/>
              <a:t>4- Déterminer les notes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2342">
            <a:off x="3078612" y="4345649"/>
            <a:ext cx="4725088" cy="98439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04908">
            <a:off x="987758" y="3253292"/>
            <a:ext cx="8006273" cy="5972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Titre 2"/>
          <p:cNvSpPr>
            <a:spLocks noGrp="1"/>
          </p:cNvSpPr>
          <p:nvPr>
            <p:ph type="title"/>
          </p:nvPr>
        </p:nvSpPr>
        <p:spPr>
          <a:xfrm>
            <a:off x="2195513" y="752391"/>
            <a:ext cx="6491287" cy="262864"/>
          </a:xfrm>
        </p:spPr>
        <p:txBody>
          <a:bodyPr/>
          <a:lstStyle/>
          <a:p>
            <a:pPr algn="ctr"/>
            <a:r>
              <a:rPr lang="fr-FR" dirty="0"/>
              <a:t>Etape 3 – réunion d’équipe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43608" y="2204864"/>
            <a:ext cx="7161066" cy="323165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fr-FR" sz="2400" dirty="0"/>
          </a:p>
          <a:p>
            <a:pPr algn="ctr"/>
            <a:r>
              <a:rPr lang="fr-FR" sz="3600" dirty="0">
                <a:solidFill>
                  <a:srgbClr val="0070C0"/>
                </a:solidFill>
              </a:rPr>
              <a:t>Présenter les profils et les notes</a:t>
            </a:r>
            <a:br>
              <a:rPr lang="fr-FR" sz="3600" dirty="0">
                <a:solidFill>
                  <a:srgbClr val="0070C0"/>
                </a:solidFill>
              </a:rPr>
            </a:br>
            <a:r>
              <a:rPr lang="fr-FR" sz="3600" dirty="0">
                <a:solidFill>
                  <a:srgbClr val="0070C0"/>
                </a:solidFill>
              </a:rPr>
              <a:t/>
            </a:r>
            <a:br>
              <a:rPr lang="fr-FR" sz="3600" dirty="0">
                <a:solidFill>
                  <a:srgbClr val="0070C0"/>
                </a:solidFill>
              </a:rPr>
            </a:br>
            <a:r>
              <a:rPr lang="fr-FR" sz="3600" dirty="0">
                <a:solidFill>
                  <a:srgbClr val="0070C0"/>
                </a:solidFill>
              </a:rPr>
              <a:t>en réunion d’harmonisation</a:t>
            </a:r>
            <a:br>
              <a:rPr lang="fr-FR" sz="3600" dirty="0">
                <a:solidFill>
                  <a:srgbClr val="0070C0"/>
                </a:solidFill>
              </a:rPr>
            </a:br>
            <a:r>
              <a:rPr lang="fr-FR" sz="3600" dirty="0">
                <a:solidFill>
                  <a:srgbClr val="0070C0"/>
                </a:solidFill>
              </a:rPr>
              <a:t/>
            </a:r>
            <a:br>
              <a:rPr lang="fr-FR" sz="3600" dirty="0">
                <a:solidFill>
                  <a:srgbClr val="0070C0"/>
                </a:solidFill>
              </a:rPr>
            </a:br>
            <a:r>
              <a:rPr lang="fr-FR" sz="3600" dirty="0">
                <a:solidFill>
                  <a:srgbClr val="0070C0"/>
                </a:solidFill>
              </a:rPr>
              <a:t>de juin 2016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692696"/>
            <a:ext cx="7200799" cy="369768"/>
          </a:xfrm>
        </p:spPr>
        <p:txBody>
          <a:bodyPr/>
          <a:lstStyle/>
          <a:p>
            <a:pPr algn="ctr"/>
            <a:r>
              <a:rPr lang="fr-FR" dirty="0"/>
              <a:t>Étape 4 – réunion d’harmonisation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 droite 1"/>
          <p:cNvSpPr/>
          <p:nvPr/>
        </p:nvSpPr>
        <p:spPr>
          <a:xfrm>
            <a:off x="234950" y="2611438"/>
            <a:ext cx="8713788" cy="649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0" y="2552700"/>
            <a:ext cx="827584" cy="7607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939" name="ZoneTexte 2"/>
          <p:cNvSpPr txBox="1">
            <a:spLocks noChangeArrowheads="1"/>
          </p:cNvSpPr>
          <p:nvPr/>
        </p:nvSpPr>
        <p:spPr bwMode="auto">
          <a:xfrm>
            <a:off x="827584" y="2751187"/>
            <a:ext cx="41925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Étape 1</a:t>
            </a:r>
            <a:r>
              <a:rPr lang="fr-FR" sz="1600" dirty="0"/>
              <a:t> </a:t>
            </a:r>
            <a:r>
              <a:rPr lang="fr-FR" sz="1200" dirty="0"/>
              <a:t>- Rassembler les informations sur chaque élève</a:t>
            </a:r>
          </a:p>
        </p:txBody>
      </p:sp>
      <p:sp>
        <p:nvSpPr>
          <p:cNvPr id="39940" name="ZoneTexte 3"/>
          <p:cNvSpPr txBox="1">
            <a:spLocks noChangeArrowheads="1"/>
          </p:cNvSpPr>
          <p:nvPr/>
        </p:nvSpPr>
        <p:spPr bwMode="auto">
          <a:xfrm>
            <a:off x="107504" y="2656602"/>
            <a:ext cx="6030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dirty="0"/>
              <a:t>Sept.</a:t>
            </a:r>
          </a:p>
          <a:p>
            <a:r>
              <a:rPr lang="fr-FR" sz="1400" dirty="0"/>
              <a:t>2013</a:t>
            </a:r>
          </a:p>
        </p:txBody>
      </p:sp>
      <p:sp>
        <p:nvSpPr>
          <p:cNvPr id="39941" name="ZoneTexte 7"/>
          <p:cNvSpPr txBox="1">
            <a:spLocks noChangeArrowheads="1"/>
          </p:cNvSpPr>
          <p:nvPr/>
        </p:nvSpPr>
        <p:spPr bwMode="auto">
          <a:xfrm>
            <a:off x="8186738" y="3199507"/>
            <a:ext cx="9605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dirty="0"/>
              <a:t>Juin 2016</a:t>
            </a:r>
          </a:p>
        </p:txBody>
      </p:sp>
      <p:sp>
        <p:nvSpPr>
          <p:cNvPr id="39942" name="Rectangle 4"/>
          <p:cNvSpPr>
            <a:spLocks noChangeArrowheads="1"/>
          </p:cNvSpPr>
          <p:nvPr/>
        </p:nvSpPr>
        <p:spPr bwMode="auto">
          <a:xfrm>
            <a:off x="3439615" y="2062589"/>
            <a:ext cx="22845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fr-FR" sz="1600" b="1" dirty="0"/>
              <a:t>Étape 2</a:t>
            </a:r>
            <a:r>
              <a:rPr lang="fr-FR" sz="1600" dirty="0"/>
              <a:t> – </a:t>
            </a:r>
            <a:r>
              <a:rPr lang="fr-FR" sz="1300" dirty="0"/>
              <a:t>Pré-positionner personnellement chaque élève</a:t>
            </a:r>
          </a:p>
        </p:txBody>
      </p:sp>
      <p:sp>
        <p:nvSpPr>
          <p:cNvPr id="39943" name="Rectangle 9"/>
          <p:cNvSpPr>
            <a:spLocks noChangeArrowheads="1"/>
          </p:cNvSpPr>
          <p:nvPr/>
        </p:nvSpPr>
        <p:spPr bwMode="auto">
          <a:xfrm>
            <a:off x="5136852" y="3886479"/>
            <a:ext cx="2963540" cy="281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Étape 3</a:t>
            </a:r>
            <a:r>
              <a:rPr lang="fr-FR" sz="1600" dirty="0"/>
              <a:t> </a:t>
            </a:r>
          </a:p>
          <a:p>
            <a:pPr marL="1714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sz="1300" dirty="0"/>
              <a:t>Confronter les positionnements et trouver un point d’accord</a:t>
            </a:r>
          </a:p>
          <a:p>
            <a:pPr marL="171450" lvl="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sz="1300" dirty="0">
                <a:solidFill>
                  <a:srgbClr val="000000"/>
                </a:solidFill>
                <a:latin typeface="Arial"/>
                <a:cs typeface="Arial"/>
              </a:rPr>
              <a:t>Sur la base du point d’accord, définir le niveau d’expertise de chaque élève, par classe de situations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300" dirty="0">
                <a:solidFill>
                  <a:srgbClr val="000000"/>
                </a:solidFill>
                <a:latin typeface="Arial"/>
                <a:cs typeface="Arial"/>
              </a:rPr>
              <a:t>Compléter la grille en fonction du positionnement effectué (porosité, sondage) pour faire apparaître les profils du candidat, par sous épreuve</a:t>
            </a:r>
            <a:endParaRPr lang="fr-FR" sz="1300" dirty="0">
              <a:solidFill>
                <a:schemeClr val="accent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300" dirty="0"/>
              <a:t>Déterminer les notes.</a:t>
            </a:r>
          </a:p>
        </p:txBody>
      </p:sp>
      <p:sp>
        <p:nvSpPr>
          <p:cNvPr id="9" name="Ellipse 8"/>
          <p:cNvSpPr/>
          <p:nvPr/>
        </p:nvSpPr>
        <p:spPr>
          <a:xfrm>
            <a:off x="5148262" y="2259013"/>
            <a:ext cx="2387601" cy="123348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bg1"/>
                </a:solidFill>
              </a:rPr>
              <a:t>En réunion d’équipe pédagogique avec l’enseignant d’atelier rédactionnel</a:t>
            </a:r>
          </a:p>
        </p:txBody>
      </p:sp>
      <p:sp>
        <p:nvSpPr>
          <p:cNvPr id="39945" name="Rectangle 12"/>
          <p:cNvSpPr>
            <a:spLocks noChangeArrowheads="1"/>
          </p:cNvSpPr>
          <p:nvPr/>
        </p:nvSpPr>
        <p:spPr bwMode="auto">
          <a:xfrm>
            <a:off x="7740352" y="1268760"/>
            <a:ext cx="1403648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Étape 4</a:t>
            </a:r>
            <a:r>
              <a:rPr lang="fr-FR" sz="1600" dirty="0"/>
              <a:t> - </a:t>
            </a:r>
            <a:r>
              <a:rPr lang="fr-FR" sz="1300" dirty="0"/>
              <a:t>Présenter les profils et les notes en réunion d’harmonisation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668344" y="1196752"/>
            <a:ext cx="1403648" cy="258149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 vers le bas 3"/>
          <p:cNvSpPr/>
          <p:nvPr/>
        </p:nvSpPr>
        <p:spPr>
          <a:xfrm>
            <a:off x="6244558" y="3519487"/>
            <a:ext cx="271658" cy="4855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2786050" y="4286256"/>
            <a:ext cx="2071702" cy="135732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Donner la date au Directeur délégué aux formations</a:t>
            </a:r>
          </a:p>
        </p:txBody>
      </p:sp>
      <p:sp>
        <p:nvSpPr>
          <p:cNvPr id="5" name="Flèche gauche 4"/>
          <p:cNvSpPr/>
          <p:nvPr/>
        </p:nvSpPr>
        <p:spPr>
          <a:xfrm rot="18370409">
            <a:off x="4339063" y="3703610"/>
            <a:ext cx="1152326" cy="365735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763688" y="714166"/>
            <a:ext cx="7380311" cy="322819"/>
          </a:xfrm>
        </p:spPr>
        <p:txBody>
          <a:bodyPr/>
          <a:lstStyle/>
          <a:p>
            <a:pPr algn="ctr"/>
            <a:r>
              <a:rPr lang="fr-FR" dirty="0"/>
              <a:t>Résumé des étapes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227" y="1689902"/>
            <a:ext cx="8652181" cy="375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Questions              Ressources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68760"/>
            <a:ext cx="8686800" cy="460851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</a:p>
        </p:txBody>
      </p:sp>
      <p:sp>
        <p:nvSpPr>
          <p:cNvPr id="8" name="Double flèche horizontale 7"/>
          <p:cNvSpPr/>
          <p:nvPr/>
        </p:nvSpPr>
        <p:spPr>
          <a:xfrm>
            <a:off x="4932040" y="763588"/>
            <a:ext cx="792088" cy="209658"/>
          </a:xfrm>
          <a:prstGeom prst="left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2"/>
          <p:cNvSpPr txBox="1">
            <a:spLocks/>
          </p:cNvSpPr>
          <p:nvPr/>
        </p:nvSpPr>
        <p:spPr bwMode="auto">
          <a:xfrm>
            <a:off x="827584" y="2636912"/>
            <a:ext cx="6400800" cy="1752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Char char="-"/>
              <a:defRPr/>
            </a:pPr>
            <a:r>
              <a:rPr lang="fr-FR" kern="0" dirty="0"/>
              <a:t>L’équipe</a:t>
            </a:r>
          </a:p>
          <a:p>
            <a:pPr>
              <a:buFontTx/>
              <a:buChar char="-"/>
              <a:defRPr/>
            </a:pPr>
            <a:r>
              <a:rPr lang="fr-FR" kern="0" dirty="0"/>
              <a:t>La justification argumentée</a:t>
            </a:r>
          </a:p>
          <a:p>
            <a:pPr>
              <a:buFontTx/>
              <a:buChar char="-"/>
              <a:defRPr/>
            </a:pPr>
            <a:r>
              <a:rPr lang="fr-FR" kern="0" dirty="0"/>
              <a:t>L’harmonisation</a:t>
            </a:r>
          </a:p>
        </p:txBody>
      </p:sp>
      <p:pic>
        <p:nvPicPr>
          <p:cNvPr id="41987" name="Picture 4" descr="http://pixabay.com/static/uploads/photo/2014/07/30/08/49/hook-405091_640.jpg"/>
          <p:cNvPicPr>
            <a:picLocks noChangeAspect="1" noChangeArrowheads="1"/>
          </p:cNvPicPr>
          <p:nvPr/>
        </p:nvPicPr>
        <p:blipFill>
          <a:blip r:embed="rId3" cstate="print"/>
          <a:srcRect l="24744" t="22665" r="21802" b="3645"/>
          <a:stretch>
            <a:fillRect/>
          </a:stretch>
        </p:blipFill>
        <p:spPr bwMode="auto">
          <a:xfrm>
            <a:off x="6228184" y="2063824"/>
            <a:ext cx="2978570" cy="289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508453" cy="1143000"/>
          </a:xfrm>
        </p:spPr>
        <p:txBody>
          <a:bodyPr/>
          <a:lstStyle/>
          <a:p>
            <a:pPr algn="ctr"/>
            <a:r>
              <a:rPr lang="fr-FR" sz="2300" dirty="0"/>
              <a:t>Qu’est-ce qui nous garantit la qualité de notre évaluation 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039" y="5733256"/>
            <a:ext cx="83534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90" t="62934" r="2644" b="11276"/>
          <a:stretch/>
        </p:blipFill>
        <p:spPr bwMode="auto">
          <a:xfrm>
            <a:off x="476332" y="4073192"/>
            <a:ext cx="8279028" cy="163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153863" y="116632"/>
            <a:ext cx="8810625" cy="3936384"/>
            <a:chOff x="153863" y="116632"/>
            <a:chExt cx="8810625" cy="393638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7761"/>
            <a:stretch/>
          </p:blipFill>
          <p:spPr bwMode="auto">
            <a:xfrm>
              <a:off x="153863" y="116632"/>
              <a:ext cx="8810625" cy="3936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022035" y="1268760"/>
              <a:ext cx="117917" cy="201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3528" y="1470428"/>
              <a:ext cx="230425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32420" y="2012816"/>
              <a:ext cx="816044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000" b="1" i="1" dirty="0">
                  <a:solidFill>
                    <a:srgbClr val="FF0000"/>
                  </a:solidFill>
                </a:rPr>
                <a:t>1 / 3 / 4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43608" y="2175892"/>
              <a:ext cx="2880320" cy="172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59633" y="3789040"/>
              <a:ext cx="144016" cy="2639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348244" y="1268760"/>
              <a:ext cx="2291694" cy="1728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000" b="1" i="1" dirty="0">
                  <a:solidFill>
                    <a:srgbClr val="FF0000"/>
                  </a:solidFill>
                </a:rPr>
                <a:t>1 / 3 / 4</a:t>
              </a: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60" t="-2043" r="260" b="44041"/>
          <a:stretch/>
        </p:blipFill>
        <p:spPr bwMode="auto">
          <a:xfrm>
            <a:off x="323528" y="163029"/>
            <a:ext cx="8301582" cy="140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034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http://pixabay.com/static/uploads/photo/2012/11/24/08/36/gear-67135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678449"/>
            <a:ext cx="5178376" cy="365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3675" y="304886"/>
            <a:ext cx="6491287" cy="1143000"/>
          </a:xfrm>
        </p:spPr>
        <p:txBody>
          <a:bodyPr/>
          <a:lstStyle/>
          <a:p>
            <a:pPr algn="ctr"/>
            <a:r>
              <a:rPr lang="fr-FR" dirty="0"/>
              <a:t>Atelier : simulation de la certification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362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1131685" y="1920617"/>
            <a:ext cx="1872208" cy="965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ATELIER 1</a:t>
            </a:r>
          </a:p>
        </p:txBody>
      </p:sp>
      <p:sp>
        <p:nvSpPr>
          <p:cNvPr id="7" name="Ellipse 6"/>
          <p:cNvSpPr/>
          <p:nvPr/>
        </p:nvSpPr>
        <p:spPr>
          <a:xfrm>
            <a:off x="5004048" y="1822445"/>
            <a:ext cx="1927448" cy="10835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ATELIER 2</a:t>
            </a:r>
          </a:p>
        </p:txBody>
      </p:sp>
      <p:sp>
        <p:nvSpPr>
          <p:cNvPr id="8" name="Ellipse 7"/>
          <p:cNvSpPr/>
          <p:nvPr/>
        </p:nvSpPr>
        <p:spPr>
          <a:xfrm>
            <a:off x="2346539" y="4403596"/>
            <a:ext cx="2071464" cy="7983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ATELIER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004048" y="1436635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Certificateurs :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546145" y="3899708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Certificateurs :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200652" y="1404940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Certificateurs :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148064" y="2974573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Observateurs :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549663" y="5291656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Observateurs :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204125" y="2977346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Observateurs :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099882" y="293635"/>
            <a:ext cx="6491287" cy="1143000"/>
          </a:xfrm>
        </p:spPr>
        <p:txBody>
          <a:bodyPr/>
          <a:lstStyle/>
          <a:p>
            <a:r>
              <a:rPr lang="fr-FR" dirty="0"/>
              <a:t>Atelier : simulation de la certification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40974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873" y="1268760"/>
            <a:ext cx="80295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Repères communs du métier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2" descr="http://pixabay.com/static/uploads/photo/2013/11/17/16/40/puzzle-212154_640.jpg"/>
          <p:cNvPicPr>
            <a:picLocks noChangeAspect="1" noChangeArrowheads="1"/>
          </p:cNvPicPr>
          <p:nvPr/>
        </p:nvPicPr>
        <p:blipFill>
          <a:blip r:embed="rId3" cstate="print"/>
          <a:srcRect l="48761" t="16560" r="5286" b="18710"/>
          <a:stretch>
            <a:fillRect/>
          </a:stretch>
        </p:blipFill>
        <p:spPr bwMode="auto">
          <a:xfrm>
            <a:off x="539750" y="2659063"/>
            <a:ext cx="28003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2" descr="http://pixabay.com/static/uploads/photo/2013/11/17/16/40/puzzle-212154_64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 l="7808" t="16560" r="51523" b="18710"/>
          <a:stretch>
            <a:fillRect/>
          </a:stretch>
        </p:blipFill>
        <p:spPr bwMode="auto">
          <a:xfrm>
            <a:off x="6335713" y="2659063"/>
            <a:ext cx="247967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" name="Rectangle 141"/>
          <p:cNvSpPr/>
          <p:nvPr/>
        </p:nvSpPr>
        <p:spPr>
          <a:xfrm>
            <a:off x="963519" y="2102494"/>
            <a:ext cx="1664494" cy="55399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Contexte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6324174" y="2102494"/>
            <a:ext cx="2425664" cy="55399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Ressources</a:t>
            </a:r>
          </a:p>
        </p:txBody>
      </p:sp>
      <p:sp>
        <p:nvSpPr>
          <p:cNvPr id="144" name="ZoneTexte 143"/>
          <p:cNvSpPr txBox="1">
            <a:spLocks noChangeArrowheads="1"/>
          </p:cNvSpPr>
          <p:nvPr/>
        </p:nvSpPr>
        <p:spPr bwMode="auto">
          <a:xfrm>
            <a:off x="1403350" y="5462588"/>
            <a:ext cx="6337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>
                <a:latin typeface="Calibri" pitchFamily="34" charset="0"/>
              </a:rPr>
              <a:t>COMPÉTENCE = SAVOIR-AGIR</a:t>
            </a:r>
          </a:p>
          <a:p>
            <a:r>
              <a:rPr lang="fr-FR" b="1" dirty="0">
                <a:latin typeface="Calibri" pitchFamily="34" charset="0"/>
              </a:rPr>
              <a:t>fondé sur la mobilisation et l’utilisation  efficace d’un ensemble de ressources</a:t>
            </a:r>
          </a:p>
          <a:p>
            <a:r>
              <a:rPr lang="fr-FR" dirty="0">
                <a:latin typeface="Calibri" pitchFamily="34" charset="0"/>
              </a:rPr>
              <a:t>Marc André Lalande</a:t>
            </a:r>
          </a:p>
        </p:txBody>
      </p:sp>
      <p:pic>
        <p:nvPicPr>
          <p:cNvPr id="145" name="Picture 2">
            <a:hlinkClick r:id="rId4" action="ppaction://hlinkfile" tooltip="Lalan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3484" y="1199073"/>
            <a:ext cx="1331503" cy="107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" name="Picture 4" descr="http://pixabay.com/static/uploads/photo/2012/04/26/14/14/internet-42583_640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40225" y="1249363"/>
            <a:ext cx="7096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Qu’est-ce qu’une compétence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2538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52627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16185E-6 L 0.30365 0.002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74" y="11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91329E-6 L -0.30486 0.0004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2" descr="H:\Formation\ressources\evaluer competence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7968" y="2779187"/>
            <a:ext cx="488315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4" descr="http://pixabay.com/static/uploads/photo/2012/04/26/14/14/internet-42583_640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4600" y="5516563"/>
            <a:ext cx="1154113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597968" y="2060848"/>
            <a:ext cx="5410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Petit récit du grand-père ébéniste.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Comment évaluer une compétence ?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24174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3" name="Oval 5"/>
          <p:cNvSpPr>
            <a:spLocks noChangeArrowheads="1"/>
          </p:cNvSpPr>
          <p:nvPr/>
        </p:nvSpPr>
        <p:spPr bwMode="auto">
          <a:xfrm>
            <a:off x="250825" y="2854325"/>
            <a:ext cx="1619250" cy="1223963"/>
          </a:xfrm>
          <a:prstGeom prst="ellipse">
            <a:avLst/>
          </a:prstGeom>
          <a:gradFill rotWithShape="0">
            <a:gsLst>
              <a:gs pos="0">
                <a:srgbClr val="FFFF66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Situation</a:t>
            </a:r>
          </a:p>
          <a:p>
            <a:pPr algn="ctr" eaLnBrk="1" hangingPunct="1">
              <a:defRPr/>
            </a:pPr>
            <a:r>
              <a:rPr lang="fr-FR" altLang="fr-FR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singulière</a:t>
            </a:r>
          </a:p>
        </p:txBody>
      </p:sp>
      <p:grpSp>
        <p:nvGrpSpPr>
          <p:cNvPr id="3" name="Group 146"/>
          <p:cNvGrpSpPr>
            <a:grpSpLocks/>
          </p:cNvGrpSpPr>
          <p:nvPr/>
        </p:nvGrpSpPr>
        <p:grpSpPr bwMode="auto">
          <a:xfrm>
            <a:off x="1908175" y="2133600"/>
            <a:ext cx="2592388" cy="2681288"/>
            <a:chOff x="1202" y="1344"/>
            <a:chExt cx="1633" cy="1689"/>
          </a:xfrm>
        </p:grpSpPr>
        <p:sp>
          <p:nvSpPr>
            <p:cNvPr id="24595" name="AutoShape 7"/>
            <p:cNvSpPr>
              <a:spLocks noChangeArrowheads="1"/>
            </p:cNvSpPr>
            <p:nvPr/>
          </p:nvSpPr>
          <p:spPr bwMode="auto">
            <a:xfrm rot="5400000">
              <a:off x="1154" y="2072"/>
              <a:ext cx="288" cy="19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altLang="fr-FR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grpSp>
          <p:nvGrpSpPr>
            <p:cNvPr id="24596" name="Group 9"/>
            <p:cNvGrpSpPr>
              <a:grpSpLocks/>
            </p:cNvGrpSpPr>
            <p:nvPr/>
          </p:nvGrpSpPr>
          <p:grpSpPr bwMode="auto">
            <a:xfrm>
              <a:off x="1428" y="1797"/>
              <a:ext cx="409" cy="420"/>
              <a:chOff x="1584" y="2688"/>
              <a:chExt cx="1872" cy="1222"/>
            </a:xfrm>
          </p:grpSpPr>
          <p:sp>
            <p:nvSpPr>
              <p:cNvPr id="24706" name="Oval 10"/>
              <p:cNvSpPr>
                <a:spLocks noChangeArrowheads="1"/>
              </p:cNvSpPr>
              <p:nvPr/>
            </p:nvSpPr>
            <p:spPr bwMode="auto">
              <a:xfrm>
                <a:off x="2064" y="2736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707" name="Oval 11"/>
              <p:cNvSpPr>
                <a:spLocks noChangeArrowheads="1"/>
              </p:cNvSpPr>
              <p:nvPr/>
            </p:nvSpPr>
            <p:spPr bwMode="auto">
              <a:xfrm>
                <a:off x="2544" y="2688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708" name="Oval 12"/>
              <p:cNvSpPr>
                <a:spLocks noChangeArrowheads="1"/>
              </p:cNvSpPr>
              <p:nvPr/>
            </p:nvSpPr>
            <p:spPr bwMode="auto">
              <a:xfrm>
                <a:off x="2496" y="3120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709" name="Oval 13"/>
              <p:cNvSpPr>
                <a:spLocks noChangeArrowheads="1"/>
              </p:cNvSpPr>
              <p:nvPr/>
            </p:nvSpPr>
            <p:spPr bwMode="auto">
              <a:xfrm>
                <a:off x="1584" y="2880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710" name="Oval 14"/>
              <p:cNvSpPr>
                <a:spLocks noChangeArrowheads="1"/>
              </p:cNvSpPr>
              <p:nvPr/>
            </p:nvSpPr>
            <p:spPr bwMode="auto">
              <a:xfrm>
                <a:off x="2976" y="2928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711" name="Oval 15"/>
              <p:cNvSpPr>
                <a:spLocks noChangeArrowheads="1"/>
              </p:cNvSpPr>
              <p:nvPr/>
            </p:nvSpPr>
            <p:spPr bwMode="auto">
              <a:xfrm>
                <a:off x="2064" y="3264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712" name="Oval 16"/>
              <p:cNvSpPr>
                <a:spLocks noChangeArrowheads="1"/>
              </p:cNvSpPr>
              <p:nvPr/>
            </p:nvSpPr>
            <p:spPr bwMode="auto">
              <a:xfrm>
                <a:off x="1584" y="3312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19825" name="Rectangle 17"/>
              <p:cNvSpPr>
                <a:spLocks noChangeArrowheads="1"/>
              </p:cNvSpPr>
              <p:nvPr/>
            </p:nvSpPr>
            <p:spPr bwMode="auto">
              <a:xfrm>
                <a:off x="1616" y="3072"/>
                <a:ext cx="531" cy="838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fr-FR" altLang="fr-FR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</p:grpSp>
        <p:grpSp>
          <p:nvGrpSpPr>
            <p:cNvPr id="24597" name="Group 18"/>
            <p:cNvGrpSpPr>
              <a:grpSpLocks/>
            </p:cNvGrpSpPr>
            <p:nvPr/>
          </p:nvGrpSpPr>
          <p:grpSpPr bwMode="auto">
            <a:xfrm>
              <a:off x="1564" y="1933"/>
              <a:ext cx="409" cy="420"/>
              <a:chOff x="1584" y="2688"/>
              <a:chExt cx="1872" cy="1222"/>
            </a:xfrm>
          </p:grpSpPr>
          <p:sp>
            <p:nvSpPr>
              <p:cNvPr id="24698" name="Oval 19"/>
              <p:cNvSpPr>
                <a:spLocks noChangeArrowheads="1"/>
              </p:cNvSpPr>
              <p:nvPr/>
            </p:nvSpPr>
            <p:spPr bwMode="auto">
              <a:xfrm>
                <a:off x="2064" y="2736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99" name="Oval 20"/>
              <p:cNvSpPr>
                <a:spLocks noChangeArrowheads="1"/>
              </p:cNvSpPr>
              <p:nvPr/>
            </p:nvSpPr>
            <p:spPr bwMode="auto">
              <a:xfrm>
                <a:off x="2544" y="2688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700" name="Oval 21"/>
              <p:cNvSpPr>
                <a:spLocks noChangeArrowheads="1"/>
              </p:cNvSpPr>
              <p:nvPr/>
            </p:nvSpPr>
            <p:spPr bwMode="auto">
              <a:xfrm>
                <a:off x="2496" y="3120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701" name="Oval 22"/>
              <p:cNvSpPr>
                <a:spLocks noChangeArrowheads="1"/>
              </p:cNvSpPr>
              <p:nvPr/>
            </p:nvSpPr>
            <p:spPr bwMode="auto">
              <a:xfrm>
                <a:off x="1584" y="2880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702" name="Oval 23"/>
              <p:cNvSpPr>
                <a:spLocks noChangeArrowheads="1"/>
              </p:cNvSpPr>
              <p:nvPr/>
            </p:nvSpPr>
            <p:spPr bwMode="auto">
              <a:xfrm>
                <a:off x="2976" y="2928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703" name="Oval 24"/>
              <p:cNvSpPr>
                <a:spLocks noChangeArrowheads="1"/>
              </p:cNvSpPr>
              <p:nvPr/>
            </p:nvSpPr>
            <p:spPr bwMode="auto">
              <a:xfrm>
                <a:off x="2064" y="3264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704" name="Oval 25"/>
              <p:cNvSpPr>
                <a:spLocks noChangeArrowheads="1"/>
              </p:cNvSpPr>
              <p:nvPr/>
            </p:nvSpPr>
            <p:spPr bwMode="auto">
              <a:xfrm>
                <a:off x="1584" y="3312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19834" name="Rectangle 26"/>
              <p:cNvSpPr>
                <a:spLocks noChangeArrowheads="1"/>
              </p:cNvSpPr>
              <p:nvPr/>
            </p:nvSpPr>
            <p:spPr bwMode="auto">
              <a:xfrm>
                <a:off x="1616" y="3072"/>
                <a:ext cx="531" cy="838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fr-FR" altLang="fr-FR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</p:grpSp>
        <p:grpSp>
          <p:nvGrpSpPr>
            <p:cNvPr id="24598" name="Group 27"/>
            <p:cNvGrpSpPr>
              <a:grpSpLocks/>
            </p:cNvGrpSpPr>
            <p:nvPr/>
          </p:nvGrpSpPr>
          <p:grpSpPr bwMode="auto">
            <a:xfrm>
              <a:off x="1700" y="2069"/>
              <a:ext cx="409" cy="420"/>
              <a:chOff x="1584" y="2688"/>
              <a:chExt cx="1872" cy="1222"/>
            </a:xfrm>
          </p:grpSpPr>
          <p:sp>
            <p:nvSpPr>
              <p:cNvPr id="24690" name="Oval 28"/>
              <p:cNvSpPr>
                <a:spLocks noChangeArrowheads="1"/>
              </p:cNvSpPr>
              <p:nvPr/>
            </p:nvSpPr>
            <p:spPr bwMode="auto">
              <a:xfrm>
                <a:off x="2064" y="2736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91" name="Oval 29"/>
              <p:cNvSpPr>
                <a:spLocks noChangeArrowheads="1"/>
              </p:cNvSpPr>
              <p:nvPr/>
            </p:nvSpPr>
            <p:spPr bwMode="auto">
              <a:xfrm>
                <a:off x="2544" y="2688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92" name="Oval 30"/>
              <p:cNvSpPr>
                <a:spLocks noChangeArrowheads="1"/>
              </p:cNvSpPr>
              <p:nvPr/>
            </p:nvSpPr>
            <p:spPr bwMode="auto">
              <a:xfrm>
                <a:off x="2496" y="3120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93" name="Oval 31"/>
              <p:cNvSpPr>
                <a:spLocks noChangeArrowheads="1"/>
              </p:cNvSpPr>
              <p:nvPr/>
            </p:nvSpPr>
            <p:spPr bwMode="auto">
              <a:xfrm>
                <a:off x="1584" y="2880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94" name="Oval 32"/>
              <p:cNvSpPr>
                <a:spLocks noChangeArrowheads="1"/>
              </p:cNvSpPr>
              <p:nvPr/>
            </p:nvSpPr>
            <p:spPr bwMode="auto">
              <a:xfrm>
                <a:off x="2976" y="2928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95" name="Oval 33"/>
              <p:cNvSpPr>
                <a:spLocks noChangeArrowheads="1"/>
              </p:cNvSpPr>
              <p:nvPr/>
            </p:nvSpPr>
            <p:spPr bwMode="auto">
              <a:xfrm>
                <a:off x="2064" y="3264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96" name="Oval 34"/>
              <p:cNvSpPr>
                <a:spLocks noChangeArrowheads="1"/>
              </p:cNvSpPr>
              <p:nvPr/>
            </p:nvSpPr>
            <p:spPr bwMode="auto">
              <a:xfrm>
                <a:off x="1584" y="3312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19843" name="Rectangle 35"/>
              <p:cNvSpPr>
                <a:spLocks noChangeArrowheads="1"/>
              </p:cNvSpPr>
              <p:nvPr/>
            </p:nvSpPr>
            <p:spPr bwMode="auto">
              <a:xfrm>
                <a:off x="1616" y="3072"/>
                <a:ext cx="531" cy="838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fr-FR" altLang="fr-FR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</p:grpSp>
        <p:grpSp>
          <p:nvGrpSpPr>
            <p:cNvPr id="24599" name="Group 36"/>
            <p:cNvGrpSpPr>
              <a:grpSpLocks/>
            </p:cNvGrpSpPr>
            <p:nvPr/>
          </p:nvGrpSpPr>
          <p:grpSpPr bwMode="auto">
            <a:xfrm>
              <a:off x="1973" y="1933"/>
              <a:ext cx="409" cy="420"/>
              <a:chOff x="1584" y="2688"/>
              <a:chExt cx="1872" cy="1222"/>
            </a:xfrm>
          </p:grpSpPr>
          <p:sp>
            <p:nvSpPr>
              <p:cNvPr id="24682" name="Oval 37"/>
              <p:cNvSpPr>
                <a:spLocks noChangeArrowheads="1"/>
              </p:cNvSpPr>
              <p:nvPr/>
            </p:nvSpPr>
            <p:spPr bwMode="auto">
              <a:xfrm>
                <a:off x="2064" y="2736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83" name="Oval 38"/>
              <p:cNvSpPr>
                <a:spLocks noChangeArrowheads="1"/>
              </p:cNvSpPr>
              <p:nvPr/>
            </p:nvSpPr>
            <p:spPr bwMode="auto">
              <a:xfrm>
                <a:off x="2544" y="2688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84" name="Oval 39"/>
              <p:cNvSpPr>
                <a:spLocks noChangeArrowheads="1"/>
              </p:cNvSpPr>
              <p:nvPr/>
            </p:nvSpPr>
            <p:spPr bwMode="auto">
              <a:xfrm>
                <a:off x="2496" y="3120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85" name="Oval 40"/>
              <p:cNvSpPr>
                <a:spLocks noChangeArrowheads="1"/>
              </p:cNvSpPr>
              <p:nvPr/>
            </p:nvSpPr>
            <p:spPr bwMode="auto">
              <a:xfrm>
                <a:off x="1584" y="2880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86" name="Oval 41"/>
              <p:cNvSpPr>
                <a:spLocks noChangeArrowheads="1"/>
              </p:cNvSpPr>
              <p:nvPr/>
            </p:nvSpPr>
            <p:spPr bwMode="auto">
              <a:xfrm>
                <a:off x="2976" y="2928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87" name="Oval 42"/>
              <p:cNvSpPr>
                <a:spLocks noChangeArrowheads="1"/>
              </p:cNvSpPr>
              <p:nvPr/>
            </p:nvSpPr>
            <p:spPr bwMode="auto">
              <a:xfrm>
                <a:off x="2064" y="3264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88" name="Oval 43"/>
              <p:cNvSpPr>
                <a:spLocks noChangeArrowheads="1"/>
              </p:cNvSpPr>
              <p:nvPr/>
            </p:nvSpPr>
            <p:spPr bwMode="auto">
              <a:xfrm>
                <a:off x="1584" y="3312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19852" name="Rectangle 44"/>
              <p:cNvSpPr>
                <a:spLocks noChangeArrowheads="1"/>
              </p:cNvSpPr>
              <p:nvPr/>
            </p:nvSpPr>
            <p:spPr bwMode="auto">
              <a:xfrm>
                <a:off x="1616" y="3072"/>
                <a:ext cx="531" cy="838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fr-FR" altLang="fr-FR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</p:grpSp>
        <p:grpSp>
          <p:nvGrpSpPr>
            <p:cNvPr id="24600" name="Group 45"/>
            <p:cNvGrpSpPr>
              <a:grpSpLocks/>
            </p:cNvGrpSpPr>
            <p:nvPr/>
          </p:nvGrpSpPr>
          <p:grpSpPr bwMode="auto">
            <a:xfrm>
              <a:off x="1791" y="1752"/>
              <a:ext cx="409" cy="420"/>
              <a:chOff x="1584" y="2688"/>
              <a:chExt cx="1872" cy="1222"/>
            </a:xfrm>
          </p:grpSpPr>
          <p:sp>
            <p:nvSpPr>
              <p:cNvPr id="24674" name="Oval 46"/>
              <p:cNvSpPr>
                <a:spLocks noChangeArrowheads="1"/>
              </p:cNvSpPr>
              <p:nvPr/>
            </p:nvSpPr>
            <p:spPr bwMode="auto">
              <a:xfrm>
                <a:off x="2064" y="2736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75" name="Oval 47"/>
              <p:cNvSpPr>
                <a:spLocks noChangeArrowheads="1"/>
              </p:cNvSpPr>
              <p:nvPr/>
            </p:nvSpPr>
            <p:spPr bwMode="auto">
              <a:xfrm>
                <a:off x="2544" y="2688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76" name="Oval 48"/>
              <p:cNvSpPr>
                <a:spLocks noChangeArrowheads="1"/>
              </p:cNvSpPr>
              <p:nvPr/>
            </p:nvSpPr>
            <p:spPr bwMode="auto">
              <a:xfrm>
                <a:off x="2496" y="3120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77" name="Oval 49"/>
              <p:cNvSpPr>
                <a:spLocks noChangeArrowheads="1"/>
              </p:cNvSpPr>
              <p:nvPr/>
            </p:nvSpPr>
            <p:spPr bwMode="auto">
              <a:xfrm>
                <a:off x="1584" y="2880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78" name="Oval 50"/>
              <p:cNvSpPr>
                <a:spLocks noChangeArrowheads="1"/>
              </p:cNvSpPr>
              <p:nvPr/>
            </p:nvSpPr>
            <p:spPr bwMode="auto">
              <a:xfrm>
                <a:off x="2976" y="2928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79" name="Oval 51"/>
              <p:cNvSpPr>
                <a:spLocks noChangeArrowheads="1"/>
              </p:cNvSpPr>
              <p:nvPr/>
            </p:nvSpPr>
            <p:spPr bwMode="auto">
              <a:xfrm>
                <a:off x="2064" y="3264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80" name="Oval 52"/>
              <p:cNvSpPr>
                <a:spLocks noChangeArrowheads="1"/>
              </p:cNvSpPr>
              <p:nvPr/>
            </p:nvSpPr>
            <p:spPr bwMode="auto">
              <a:xfrm>
                <a:off x="1584" y="3312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19861" name="Rectangle 53"/>
              <p:cNvSpPr>
                <a:spLocks noChangeArrowheads="1"/>
              </p:cNvSpPr>
              <p:nvPr/>
            </p:nvSpPr>
            <p:spPr bwMode="auto">
              <a:xfrm>
                <a:off x="1616" y="3072"/>
                <a:ext cx="531" cy="838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fr-FR" altLang="fr-FR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</p:grpSp>
        <p:grpSp>
          <p:nvGrpSpPr>
            <p:cNvPr id="24601" name="Group 54"/>
            <p:cNvGrpSpPr>
              <a:grpSpLocks/>
            </p:cNvGrpSpPr>
            <p:nvPr/>
          </p:nvGrpSpPr>
          <p:grpSpPr bwMode="auto">
            <a:xfrm>
              <a:off x="1836" y="2205"/>
              <a:ext cx="409" cy="420"/>
              <a:chOff x="1584" y="2688"/>
              <a:chExt cx="1872" cy="1222"/>
            </a:xfrm>
          </p:grpSpPr>
          <p:sp>
            <p:nvSpPr>
              <p:cNvPr id="24666" name="Oval 55"/>
              <p:cNvSpPr>
                <a:spLocks noChangeArrowheads="1"/>
              </p:cNvSpPr>
              <p:nvPr/>
            </p:nvSpPr>
            <p:spPr bwMode="auto">
              <a:xfrm>
                <a:off x="2064" y="2736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67" name="Oval 56"/>
              <p:cNvSpPr>
                <a:spLocks noChangeArrowheads="1"/>
              </p:cNvSpPr>
              <p:nvPr/>
            </p:nvSpPr>
            <p:spPr bwMode="auto">
              <a:xfrm>
                <a:off x="2544" y="2688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68" name="Oval 57"/>
              <p:cNvSpPr>
                <a:spLocks noChangeArrowheads="1"/>
              </p:cNvSpPr>
              <p:nvPr/>
            </p:nvSpPr>
            <p:spPr bwMode="auto">
              <a:xfrm>
                <a:off x="2496" y="3120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69" name="Oval 58"/>
              <p:cNvSpPr>
                <a:spLocks noChangeArrowheads="1"/>
              </p:cNvSpPr>
              <p:nvPr/>
            </p:nvSpPr>
            <p:spPr bwMode="auto">
              <a:xfrm>
                <a:off x="1584" y="2880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70" name="Oval 59"/>
              <p:cNvSpPr>
                <a:spLocks noChangeArrowheads="1"/>
              </p:cNvSpPr>
              <p:nvPr/>
            </p:nvSpPr>
            <p:spPr bwMode="auto">
              <a:xfrm>
                <a:off x="2976" y="2928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71" name="Oval 60"/>
              <p:cNvSpPr>
                <a:spLocks noChangeArrowheads="1"/>
              </p:cNvSpPr>
              <p:nvPr/>
            </p:nvSpPr>
            <p:spPr bwMode="auto">
              <a:xfrm>
                <a:off x="2064" y="3264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72" name="Oval 61"/>
              <p:cNvSpPr>
                <a:spLocks noChangeArrowheads="1"/>
              </p:cNvSpPr>
              <p:nvPr/>
            </p:nvSpPr>
            <p:spPr bwMode="auto">
              <a:xfrm>
                <a:off x="1584" y="3312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19870" name="Rectangle 62"/>
              <p:cNvSpPr>
                <a:spLocks noChangeArrowheads="1"/>
              </p:cNvSpPr>
              <p:nvPr/>
            </p:nvSpPr>
            <p:spPr bwMode="auto">
              <a:xfrm>
                <a:off x="1616" y="3072"/>
                <a:ext cx="531" cy="838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fr-FR" altLang="fr-FR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</p:grpSp>
        <p:grpSp>
          <p:nvGrpSpPr>
            <p:cNvPr id="24602" name="Group 63"/>
            <p:cNvGrpSpPr>
              <a:grpSpLocks/>
            </p:cNvGrpSpPr>
            <p:nvPr/>
          </p:nvGrpSpPr>
          <p:grpSpPr bwMode="auto">
            <a:xfrm>
              <a:off x="1383" y="2024"/>
              <a:ext cx="409" cy="420"/>
              <a:chOff x="1584" y="2688"/>
              <a:chExt cx="1872" cy="1222"/>
            </a:xfrm>
          </p:grpSpPr>
          <p:sp>
            <p:nvSpPr>
              <p:cNvPr id="24658" name="Oval 64"/>
              <p:cNvSpPr>
                <a:spLocks noChangeArrowheads="1"/>
              </p:cNvSpPr>
              <p:nvPr/>
            </p:nvSpPr>
            <p:spPr bwMode="auto">
              <a:xfrm>
                <a:off x="2064" y="2736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59" name="Oval 65"/>
              <p:cNvSpPr>
                <a:spLocks noChangeArrowheads="1"/>
              </p:cNvSpPr>
              <p:nvPr/>
            </p:nvSpPr>
            <p:spPr bwMode="auto">
              <a:xfrm>
                <a:off x="2544" y="2688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60" name="Oval 66"/>
              <p:cNvSpPr>
                <a:spLocks noChangeArrowheads="1"/>
              </p:cNvSpPr>
              <p:nvPr/>
            </p:nvSpPr>
            <p:spPr bwMode="auto">
              <a:xfrm>
                <a:off x="2496" y="3120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61" name="Oval 67"/>
              <p:cNvSpPr>
                <a:spLocks noChangeArrowheads="1"/>
              </p:cNvSpPr>
              <p:nvPr/>
            </p:nvSpPr>
            <p:spPr bwMode="auto">
              <a:xfrm>
                <a:off x="1584" y="2880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62" name="Oval 68"/>
              <p:cNvSpPr>
                <a:spLocks noChangeArrowheads="1"/>
              </p:cNvSpPr>
              <p:nvPr/>
            </p:nvSpPr>
            <p:spPr bwMode="auto">
              <a:xfrm>
                <a:off x="2976" y="2928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63" name="Oval 69"/>
              <p:cNvSpPr>
                <a:spLocks noChangeArrowheads="1"/>
              </p:cNvSpPr>
              <p:nvPr/>
            </p:nvSpPr>
            <p:spPr bwMode="auto">
              <a:xfrm>
                <a:off x="2064" y="3264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64" name="Oval 70"/>
              <p:cNvSpPr>
                <a:spLocks noChangeArrowheads="1"/>
              </p:cNvSpPr>
              <p:nvPr/>
            </p:nvSpPr>
            <p:spPr bwMode="auto">
              <a:xfrm>
                <a:off x="1584" y="3312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19879" name="Rectangle 71"/>
              <p:cNvSpPr>
                <a:spLocks noChangeArrowheads="1"/>
              </p:cNvSpPr>
              <p:nvPr/>
            </p:nvSpPr>
            <p:spPr bwMode="auto">
              <a:xfrm>
                <a:off x="1616" y="3072"/>
                <a:ext cx="531" cy="838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fr-FR" altLang="fr-FR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</p:grpSp>
        <p:grpSp>
          <p:nvGrpSpPr>
            <p:cNvPr id="24603" name="Group 72"/>
            <p:cNvGrpSpPr>
              <a:grpSpLocks/>
            </p:cNvGrpSpPr>
            <p:nvPr/>
          </p:nvGrpSpPr>
          <p:grpSpPr bwMode="auto">
            <a:xfrm>
              <a:off x="1564" y="2251"/>
              <a:ext cx="409" cy="420"/>
              <a:chOff x="1584" y="2688"/>
              <a:chExt cx="1872" cy="1222"/>
            </a:xfrm>
          </p:grpSpPr>
          <p:sp>
            <p:nvSpPr>
              <p:cNvPr id="24650" name="Oval 73"/>
              <p:cNvSpPr>
                <a:spLocks noChangeArrowheads="1"/>
              </p:cNvSpPr>
              <p:nvPr/>
            </p:nvSpPr>
            <p:spPr bwMode="auto">
              <a:xfrm>
                <a:off x="2064" y="2736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51" name="Oval 74"/>
              <p:cNvSpPr>
                <a:spLocks noChangeArrowheads="1"/>
              </p:cNvSpPr>
              <p:nvPr/>
            </p:nvSpPr>
            <p:spPr bwMode="auto">
              <a:xfrm>
                <a:off x="2544" y="2688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52" name="Oval 75"/>
              <p:cNvSpPr>
                <a:spLocks noChangeArrowheads="1"/>
              </p:cNvSpPr>
              <p:nvPr/>
            </p:nvSpPr>
            <p:spPr bwMode="auto">
              <a:xfrm>
                <a:off x="2496" y="3120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53" name="Oval 76"/>
              <p:cNvSpPr>
                <a:spLocks noChangeArrowheads="1"/>
              </p:cNvSpPr>
              <p:nvPr/>
            </p:nvSpPr>
            <p:spPr bwMode="auto">
              <a:xfrm>
                <a:off x="1584" y="2880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54" name="Oval 77"/>
              <p:cNvSpPr>
                <a:spLocks noChangeArrowheads="1"/>
              </p:cNvSpPr>
              <p:nvPr/>
            </p:nvSpPr>
            <p:spPr bwMode="auto">
              <a:xfrm>
                <a:off x="2976" y="2928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55" name="Oval 78"/>
              <p:cNvSpPr>
                <a:spLocks noChangeArrowheads="1"/>
              </p:cNvSpPr>
              <p:nvPr/>
            </p:nvSpPr>
            <p:spPr bwMode="auto">
              <a:xfrm>
                <a:off x="2064" y="3264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56" name="Oval 79"/>
              <p:cNvSpPr>
                <a:spLocks noChangeArrowheads="1"/>
              </p:cNvSpPr>
              <p:nvPr/>
            </p:nvSpPr>
            <p:spPr bwMode="auto">
              <a:xfrm>
                <a:off x="1584" y="3312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19888" name="Rectangle 80"/>
              <p:cNvSpPr>
                <a:spLocks noChangeArrowheads="1"/>
              </p:cNvSpPr>
              <p:nvPr/>
            </p:nvSpPr>
            <p:spPr bwMode="auto">
              <a:xfrm>
                <a:off x="1616" y="3072"/>
                <a:ext cx="531" cy="838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fr-FR" altLang="fr-FR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</p:grpSp>
        <p:grpSp>
          <p:nvGrpSpPr>
            <p:cNvPr id="24604" name="Group 81"/>
            <p:cNvGrpSpPr>
              <a:grpSpLocks/>
            </p:cNvGrpSpPr>
            <p:nvPr/>
          </p:nvGrpSpPr>
          <p:grpSpPr bwMode="auto">
            <a:xfrm>
              <a:off x="1972" y="2341"/>
              <a:ext cx="409" cy="420"/>
              <a:chOff x="1584" y="2688"/>
              <a:chExt cx="1872" cy="1222"/>
            </a:xfrm>
          </p:grpSpPr>
          <p:sp>
            <p:nvSpPr>
              <p:cNvPr id="24642" name="Oval 82"/>
              <p:cNvSpPr>
                <a:spLocks noChangeArrowheads="1"/>
              </p:cNvSpPr>
              <p:nvPr/>
            </p:nvSpPr>
            <p:spPr bwMode="auto">
              <a:xfrm>
                <a:off x="2064" y="2736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43" name="Oval 83"/>
              <p:cNvSpPr>
                <a:spLocks noChangeArrowheads="1"/>
              </p:cNvSpPr>
              <p:nvPr/>
            </p:nvSpPr>
            <p:spPr bwMode="auto">
              <a:xfrm>
                <a:off x="2544" y="2688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44" name="Oval 84"/>
              <p:cNvSpPr>
                <a:spLocks noChangeArrowheads="1"/>
              </p:cNvSpPr>
              <p:nvPr/>
            </p:nvSpPr>
            <p:spPr bwMode="auto">
              <a:xfrm>
                <a:off x="2496" y="3120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45" name="Oval 85"/>
              <p:cNvSpPr>
                <a:spLocks noChangeArrowheads="1"/>
              </p:cNvSpPr>
              <p:nvPr/>
            </p:nvSpPr>
            <p:spPr bwMode="auto">
              <a:xfrm>
                <a:off x="1584" y="2880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46" name="Oval 86"/>
              <p:cNvSpPr>
                <a:spLocks noChangeArrowheads="1"/>
              </p:cNvSpPr>
              <p:nvPr/>
            </p:nvSpPr>
            <p:spPr bwMode="auto">
              <a:xfrm>
                <a:off x="2976" y="2928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47" name="Oval 87"/>
              <p:cNvSpPr>
                <a:spLocks noChangeArrowheads="1"/>
              </p:cNvSpPr>
              <p:nvPr/>
            </p:nvSpPr>
            <p:spPr bwMode="auto">
              <a:xfrm>
                <a:off x="2064" y="3264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48" name="Oval 88"/>
              <p:cNvSpPr>
                <a:spLocks noChangeArrowheads="1"/>
              </p:cNvSpPr>
              <p:nvPr/>
            </p:nvSpPr>
            <p:spPr bwMode="auto">
              <a:xfrm>
                <a:off x="1584" y="3312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19897" name="Rectangle 89"/>
              <p:cNvSpPr>
                <a:spLocks noChangeArrowheads="1"/>
              </p:cNvSpPr>
              <p:nvPr/>
            </p:nvSpPr>
            <p:spPr bwMode="auto">
              <a:xfrm>
                <a:off x="1616" y="3072"/>
                <a:ext cx="531" cy="838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fr-FR" altLang="fr-FR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</p:grpSp>
        <p:grpSp>
          <p:nvGrpSpPr>
            <p:cNvPr id="24605" name="Group 90"/>
            <p:cNvGrpSpPr>
              <a:grpSpLocks/>
            </p:cNvGrpSpPr>
            <p:nvPr/>
          </p:nvGrpSpPr>
          <p:grpSpPr bwMode="auto">
            <a:xfrm>
              <a:off x="2108" y="2477"/>
              <a:ext cx="409" cy="420"/>
              <a:chOff x="1584" y="2688"/>
              <a:chExt cx="1872" cy="1222"/>
            </a:xfrm>
          </p:grpSpPr>
          <p:sp>
            <p:nvSpPr>
              <p:cNvPr id="24634" name="Oval 91"/>
              <p:cNvSpPr>
                <a:spLocks noChangeArrowheads="1"/>
              </p:cNvSpPr>
              <p:nvPr/>
            </p:nvSpPr>
            <p:spPr bwMode="auto">
              <a:xfrm>
                <a:off x="2064" y="2736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35" name="Oval 92"/>
              <p:cNvSpPr>
                <a:spLocks noChangeArrowheads="1"/>
              </p:cNvSpPr>
              <p:nvPr/>
            </p:nvSpPr>
            <p:spPr bwMode="auto">
              <a:xfrm>
                <a:off x="2544" y="2688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36" name="Oval 93"/>
              <p:cNvSpPr>
                <a:spLocks noChangeArrowheads="1"/>
              </p:cNvSpPr>
              <p:nvPr/>
            </p:nvSpPr>
            <p:spPr bwMode="auto">
              <a:xfrm>
                <a:off x="2496" y="3120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37" name="Oval 94"/>
              <p:cNvSpPr>
                <a:spLocks noChangeArrowheads="1"/>
              </p:cNvSpPr>
              <p:nvPr/>
            </p:nvSpPr>
            <p:spPr bwMode="auto">
              <a:xfrm>
                <a:off x="1584" y="2880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38" name="Oval 95"/>
              <p:cNvSpPr>
                <a:spLocks noChangeArrowheads="1"/>
              </p:cNvSpPr>
              <p:nvPr/>
            </p:nvSpPr>
            <p:spPr bwMode="auto">
              <a:xfrm>
                <a:off x="2976" y="2928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39" name="Oval 96"/>
              <p:cNvSpPr>
                <a:spLocks noChangeArrowheads="1"/>
              </p:cNvSpPr>
              <p:nvPr/>
            </p:nvSpPr>
            <p:spPr bwMode="auto">
              <a:xfrm>
                <a:off x="2064" y="3264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40" name="Oval 97"/>
              <p:cNvSpPr>
                <a:spLocks noChangeArrowheads="1"/>
              </p:cNvSpPr>
              <p:nvPr/>
            </p:nvSpPr>
            <p:spPr bwMode="auto">
              <a:xfrm>
                <a:off x="1584" y="3312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19906" name="Rectangle 98"/>
              <p:cNvSpPr>
                <a:spLocks noChangeArrowheads="1"/>
              </p:cNvSpPr>
              <p:nvPr/>
            </p:nvSpPr>
            <p:spPr bwMode="auto">
              <a:xfrm>
                <a:off x="1616" y="3072"/>
                <a:ext cx="531" cy="838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fr-FR" altLang="fr-FR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</p:grpSp>
        <p:grpSp>
          <p:nvGrpSpPr>
            <p:cNvPr id="24606" name="Group 99"/>
            <p:cNvGrpSpPr>
              <a:grpSpLocks/>
            </p:cNvGrpSpPr>
            <p:nvPr/>
          </p:nvGrpSpPr>
          <p:grpSpPr bwMode="auto">
            <a:xfrm>
              <a:off x="2244" y="2613"/>
              <a:ext cx="409" cy="420"/>
              <a:chOff x="1584" y="2688"/>
              <a:chExt cx="1872" cy="1222"/>
            </a:xfrm>
          </p:grpSpPr>
          <p:sp>
            <p:nvSpPr>
              <p:cNvPr id="24626" name="Oval 100"/>
              <p:cNvSpPr>
                <a:spLocks noChangeArrowheads="1"/>
              </p:cNvSpPr>
              <p:nvPr/>
            </p:nvSpPr>
            <p:spPr bwMode="auto">
              <a:xfrm>
                <a:off x="2064" y="2736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27" name="Oval 101"/>
              <p:cNvSpPr>
                <a:spLocks noChangeArrowheads="1"/>
              </p:cNvSpPr>
              <p:nvPr/>
            </p:nvSpPr>
            <p:spPr bwMode="auto">
              <a:xfrm>
                <a:off x="2544" y="2688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28" name="Oval 102"/>
              <p:cNvSpPr>
                <a:spLocks noChangeArrowheads="1"/>
              </p:cNvSpPr>
              <p:nvPr/>
            </p:nvSpPr>
            <p:spPr bwMode="auto">
              <a:xfrm>
                <a:off x="2496" y="3120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29" name="Oval 103"/>
              <p:cNvSpPr>
                <a:spLocks noChangeArrowheads="1"/>
              </p:cNvSpPr>
              <p:nvPr/>
            </p:nvSpPr>
            <p:spPr bwMode="auto">
              <a:xfrm>
                <a:off x="1584" y="2880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30" name="Oval 104"/>
              <p:cNvSpPr>
                <a:spLocks noChangeArrowheads="1"/>
              </p:cNvSpPr>
              <p:nvPr/>
            </p:nvSpPr>
            <p:spPr bwMode="auto">
              <a:xfrm>
                <a:off x="2976" y="2928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31" name="Oval 105"/>
              <p:cNvSpPr>
                <a:spLocks noChangeArrowheads="1"/>
              </p:cNvSpPr>
              <p:nvPr/>
            </p:nvSpPr>
            <p:spPr bwMode="auto">
              <a:xfrm>
                <a:off x="2064" y="3264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32" name="Oval 106"/>
              <p:cNvSpPr>
                <a:spLocks noChangeArrowheads="1"/>
              </p:cNvSpPr>
              <p:nvPr/>
            </p:nvSpPr>
            <p:spPr bwMode="auto">
              <a:xfrm>
                <a:off x="1584" y="3312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19915" name="Rectangle 107"/>
              <p:cNvSpPr>
                <a:spLocks noChangeArrowheads="1"/>
              </p:cNvSpPr>
              <p:nvPr/>
            </p:nvSpPr>
            <p:spPr bwMode="auto">
              <a:xfrm>
                <a:off x="1616" y="3072"/>
                <a:ext cx="531" cy="838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fr-FR" altLang="fr-FR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</p:grpSp>
        <p:grpSp>
          <p:nvGrpSpPr>
            <p:cNvPr id="24607" name="Group 108"/>
            <p:cNvGrpSpPr>
              <a:grpSpLocks/>
            </p:cNvGrpSpPr>
            <p:nvPr/>
          </p:nvGrpSpPr>
          <p:grpSpPr bwMode="auto">
            <a:xfrm>
              <a:off x="2199" y="2115"/>
              <a:ext cx="409" cy="420"/>
              <a:chOff x="1584" y="2688"/>
              <a:chExt cx="1872" cy="1222"/>
            </a:xfrm>
          </p:grpSpPr>
          <p:sp>
            <p:nvSpPr>
              <p:cNvPr id="24618" name="Oval 109"/>
              <p:cNvSpPr>
                <a:spLocks noChangeArrowheads="1"/>
              </p:cNvSpPr>
              <p:nvPr/>
            </p:nvSpPr>
            <p:spPr bwMode="auto">
              <a:xfrm>
                <a:off x="2064" y="2736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19" name="Oval 110"/>
              <p:cNvSpPr>
                <a:spLocks noChangeArrowheads="1"/>
              </p:cNvSpPr>
              <p:nvPr/>
            </p:nvSpPr>
            <p:spPr bwMode="auto">
              <a:xfrm>
                <a:off x="2544" y="2688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20" name="Oval 111"/>
              <p:cNvSpPr>
                <a:spLocks noChangeArrowheads="1"/>
              </p:cNvSpPr>
              <p:nvPr/>
            </p:nvSpPr>
            <p:spPr bwMode="auto">
              <a:xfrm>
                <a:off x="2496" y="3120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21" name="Oval 112"/>
              <p:cNvSpPr>
                <a:spLocks noChangeArrowheads="1"/>
              </p:cNvSpPr>
              <p:nvPr/>
            </p:nvSpPr>
            <p:spPr bwMode="auto">
              <a:xfrm>
                <a:off x="1584" y="2880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22" name="Oval 113"/>
              <p:cNvSpPr>
                <a:spLocks noChangeArrowheads="1"/>
              </p:cNvSpPr>
              <p:nvPr/>
            </p:nvSpPr>
            <p:spPr bwMode="auto">
              <a:xfrm>
                <a:off x="2976" y="2928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23" name="Oval 114"/>
              <p:cNvSpPr>
                <a:spLocks noChangeArrowheads="1"/>
              </p:cNvSpPr>
              <p:nvPr/>
            </p:nvSpPr>
            <p:spPr bwMode="auto">
              <a:xfrm>
                <a:off x="2064" y="3264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24" name="Oval 115"/>
              <p:cNvSpPr>
                <a:spLocks noChangeArrowheads="1"/>
              </p:cNvSpPr>
              <p:nvPr/>
            </p:nvSpPr>
            <p:spPr bwMode="auto">
              <a:xfrm>
                <a:off x="1584" y="3312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19924" name="Rectangle 116"/>
              <p:cNvSpPr>
                <a:spLocks noChangeArrowheads="1"/>
              </p:cNvSpPr>
              <p:nvPr/>
            </p:nvSpPr>
            <p:spPr bwMode="auto">
              <a:xfrm>
                <a:off x="1616" y="3072"/>
                <a:ext cx="531" cy="838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fr-FR" altLang="fr-FR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</p:grpSp>
        <p:grpSp>
          <p:nvGrpSpPr>
            <p:cNvPr id="24608" name="Group 117"/>
            <p:cNvGrpSpPr>
              <a:grpSpLocks/>
            </p:cNvGrpSpPr>
            <p:nvPr/>
          </p:nvGrpSpPr>
          <p:grpSpPr bwMode="auto">
            <a:xfrm>
              <a:off x="2335" y="2296"/>
              <a:ext cx="409" cy="420"/>
              <a:chOff x="1584" y="2688"/>
              <a:chExt cx="1872" cy="1222"/>
            </a:xfrm>
          </p:grpSpPr>
          <p:sp>
            <p:nvSpPr>
              <p:cNvPr id="24610" name="Oval 118"/>
              <p:cNvSpPr>
                <a:spLocks noChangeArrowheads="1"/>
              </p:cNvSpPr>
              <p:nvPr/>
            </p:nvSpPr>
            <p:spPr bwMode="auto">
              <a:xfrm>
                <a:off x="2064" y="2736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11" name="Oval 119"/>
              <p:cNvSpPr>
                <a:spLocks noChangeArrowheads="1"/>
              </p:cNvSpPr>
              <p:nvPr/>
            </p:nvSpPr>
            <p:spPr bwMode="auto">
              <a:xfrm>
                <a:off x="2544" y="2688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12" name="Oval 120"/>
              <p:cNvSpPr>
                <a:spLocks noChangeArrowheads="1"/>
              </p:cNvSpPr>
              <p:nvPr/>
            </p:nvSpPr>
            <p:spPr bwMode="auto">
              <a:xfrm>
                <a:off x="2496" y="3120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13" name="Oval 121"/>
              <p:cNvSpPr>
                <a:spLocks noChangeArrowheads="1"/>
              </p:cNvSpPr>
              <p:nvPr/>
            </p:nvSpPr>
            <p:spPr bwMode="auto">
              <a:xfrm>
                <a:off x="1584" y="2880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14" name="Oval 122"/>
              <p:cNvSpPr>
                <a:spLocks noChangeArrowheads="1"/>
              </p:cNvSpPr>
              <p:nvPr/>
            </p:nvSpPr>
            <p:spPr bwMode="auto">
              <a:xfrm>
                <a:off x="2976" y="2928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15" name="Oval 123"/>
              <p:cNvSpPr>
                <a:spLocks noChangeArrowheads="1"/>
              </p:cNvSpPr>
              <p:nvPr/>
            </p:nvSpPr>
            <p:spPr bwMode="auto">
              <a:xfrm>
                <a:off x="2064" y="3264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616" name="Oval 124"/>
              <p:cNvSpPr>
                <a:spLocks noChangeArrowheads="1"/>
              </p:cNvSpPr>
              <p:nvPr/>
            </p:nvSpPr>
            <p:spPr bwMode="auto">
              <a:xfrm>
                <a:off x="1584" y="3312"/>
                <a:ext cx="480" cy="4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fr-FR" sz="2400">
                  <a:solidFill>
                    <a:srgbClr val="969696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19933" name="Rectangle 125"/>
              <p:cNvSpPr>
                <a:spLocks noChangeArrowheads="1"/>
              </p:cNvSpPr>
              <p:nvPr/>
            </p:nvSpPr>
            <p:spPr bwMode="auto">
              <a:xfrm>
                <a:off x="1616" y="3072"/>
                <a:ext cx="531" cy="838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6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fr-FR" altLang="fr-FR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</p:grpSp>
        <p:sp>
          <p:nvSpPr>
            <p:cNvPr id="119934" name="Text Box 126"/>
            <p:cNvSpPr txBox="1">
              <a:spLocks noChangeArrowheads="1"/>
            </p:cNvSpPr>
            <p:nvPr/>
          </p:nvSpPr>
          <p:spPr bwMode="auto">
            <a:xfrm>
              <a:off x="1338" y="1344"/>
              <a:ext cx="1497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fr-FR" altLang="fr-FR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Verbalisation</a:t>
              </a:r>
              <a:endParaRPr lang="fr-CA" altLang="fr-FR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</p:grpSp>
      <p:grpSp>
        <p:nvGrpSpPr>
          <p:cNvPr id="19" name="Group 147"/>
          <p:cNvGrpSpPr>
            <a:grpSpLocks/>
          </p:cNvGrpSpPr>
          <p:nvPr/>
        </p:nvGrpSpPr>
        <p:grpSpPr bwMode="auto">
          <a:xfrm>
            <a:off x="4427538" y="2144959"/>
            <a:ext cx="2449512" cy="2397125"/>
            <a:chOff x="2789" y="1344"/>
            <a:chExt cx="1543" cy="1510"/>
          </a:xfrm>
        </p:grpSpPr>
        <p:sp>
          <p:nvSpPr>
            <p:cNvPr id="24583" name="AutoShape 128"/>
            <p:cNvSpPr>
              <a:spLocks noChangeArrowheads="1"/>
            </p:cNvSpPr>
            <p:nvPr/>
          </p:nvSpPr>
          <p:spPr bwMode="auto">
            <a:xfrm rot="5400000">
              <a:off x="2833" y="2137"/>
              <a:ext cx="288" cy="19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altLang="fr-FR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4584" name="Oval 129"/>
            <p:cNvSpPr>
              <a:spLocks noChangeArrowheads="1"/>
            </p:cNvSpPr>
            <p:nvPr/>
          </p:nvSpPr>
          <p:spPr bwMode="auto">
            <a:xfrm>
              <a:off x="3583" y="1934"/>
              <a:ext cx="480" cy="43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FFFF6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CA" altLang="fr-FR" sz="2400">
                <a:solidFill>
                  <a:srgbClr val="969696"/>
                </a:solidFill>
                <a:ea typeface="ＭＳ Ｐゴシック" pitchFamily="34" charset="-128"/>
              </a:endParaRPr>
            </a:p>
          </p:txBody>
        </p:sp>
        <p:sp>
          <p:nvSpPr>
            <p:cNvPr id="24585" name="Oval 130"/>
            <p:cNvSpPr>
              <a:spLocks noChangeArrowheads="1"/>
            </p:cNvSpPr>
            <p:nvPr/>
          </p:nvSpPr>
          <p:spPr bwMode="auto">
            <a:xfrm>
              <a:off x="3129" y="1990"/>
              <a:ext cx="480" cy="43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FFFF6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CA" altLang="fr-FR" sz="2400">
                <a:solidFill>
                  <a:srgbClr val="969696"/>
                </a:solidFill>
                <a:ea typeface="ＭＳ Ｐゴシック" pitchFamily="34" charset="-128"/>
              </a:endParaRPr>
            </a:p>
          </p:txBody>
        </p:sp>
        <p:sp>
          <p:nvSpPr>
            <p:cNvPr id="24586" name="Oval 131"/>
            <p:cNvSpPr>
              <a:spLocks noChangeArrowheads="1"/>
            </p:cNvSpPr>
            <p:nvPr/>
          </p:nvSpPr>
          <p:spPr bwMode="auto">
            <a:xfrm>
              <a:off x="3609" y="2374"/>
              <a:ext cx="480" cy="43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FFFF6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CA" altLang="fr-FR" sz="2400">
                <a:solidFill>
                  <a:srgbClr val="969696"/>
                </a:solidFill>
                <a:ea typeface="ＭＳ Ｐゴシック" pitchFamily="34" charset="-128"/>
              </a:endParaRPr>
            </a:p>
          </p:txBody>
        </p:sp>
        <p:sp>
          <p:nvSpPr>
            <p:cNvPr id="24587" name="Oval 132"/>
            <p:cNvSpPr>
              <a:spLocks noChangeArrowheads="1"/>
            </p:cNvSpPr>
            <p:nvPr/>
          </p:nvSpPr>
          <p:spPr bwMode="auto">
            <a:xfrm>
              <a:off x="3129" y="2422"/>
              <a:ext cx="480" cy="43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FFFF6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CA" altLang="fr-FR" sz="2400">
                <a:solidFill>
                  <a:srgbClr val="969696"/>
                </a:solidFill>
                <a:ea typeface="ＭＳ Ｐゴシック" pitchFamily="34" charset="-128"/>
              </a:endParaRPr>
            </a:p>
          </p:txBody>
        </p:sp>
        <p:sp>
          <p:nvSpPr>
            <p:cNvPr id="119942" name="Text Box 134"/>
            <p:cNvSpPr txBox="1">
              <a:spLocks noChangeArrowheads="1"/>
            </p:cNvSpPr>
            <p:nvPr/>
          </p:nvSpPr>
          <p:spPr bwMode="auto">
            <a:xfrm>
              <a:off x="2789" y="1344"/>
              <a:ext cx="1543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fr-FR" altLang="fr-FR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Conceptualisation</a:t>
              </a:r>
              <a:endParaRPr lang="fr-CA" altLang="fr-FR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</p:grpSp>
      <p:sp>
        <p:nvSpPr>
          <p:cNvPr id="2" name="Flèche droite 1"/>
          <p:cNvSpPr/>
          <p:nvPr/>
        </p:nvSpPr>
        <p:spPr>
          <a:xfrm>
            <a:off x="741065" y="5229200"/>
            <a:ext cx="7937797" cy="77247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DÉVELOPPEMENT PROFESSIONNEL</a:t>
            </a:r>
          </a:p>
        </p:txBody>
      </p:sp>
      <p:grpSp>
        <p:nvGrpSpPr>
          <p:cNvPr id="140" name="Groupe 139"/>
          <p:cNvGrpSpPr/>
          <p:nvPr/>
        </p:nvGrpSpPr>
        <p:grpSpPr>
          <a:xfrm>
            <a:off x="6877050" y="2132732"/>
            <a:ext cx="2591494" cy="2818600"/>
            <a:chOff x="6877050" y="2132732"/>
            <a:chExt cx="2591494" cy="2818600"/>
          </a:xfrm>
        </p:grpSpPr>
        <p:sp>
          <p:nvSpPr>
            <p:cNvPr id="119951" name="Text Box 143"/>
            <p:cNvSpPr txBox="1">
              <a:spLocks noChangeArrowheads="1"/>
            </p:cNvSpPr>
            <p:nvPr/>
          </p:nvSpPr>
          <p:spPr bwMode="auto">
            <a:xfrm>
              <a:off x="7163494" y="2132732"/>
              <a:ext cx="2305050" cy="39687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fr-FR" altLang="fr-F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Généralisation</a:t>
              </a:r>
              <a:endParaRPr lang="fr-CA" alt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24591" name="Oval 140"/>
            <p:cNvSpPr>
              <a:spLocks noChangeArrowheads="1"/>
            </p:cNvSpPr>
            <p:nvPr/>
          </p:nvSpPr>
          <p:spPr bwMode="auto">
            <a:xfrm>
              <a:off x="7308862" y="3242244"/>
              <a:ext cx="862979" cy="713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altLang="fr-FR" sz="2000">
                <a:solidFill>
                  <a:srgbClr val="969696"/>
                </a:solidFill>
                <a:ea typeface="ＭＳ Ｐゴシック" pitchFamily="34" charset="-128"/>
              </a:endParaRPr>
            </a:p>
          </p:txBody>
        </p:sp>
        <p:sp>
          <p:nvSpPr>
            <p:cNvPr id="24592" name="Oval 141"/>
            <p:cNvSpPr>
              <a:spLocks noChangeArrowheads="1"/>
            </p:cNvSpPr>
            <p:nvPr/>
          </p:nvSpPr>
          <p:spPr bwMode="auto">
            <a:xfrm>
              <a:off x="7381875" y="3788495"/>
              <a:ext cx="1296987" cy="1008063"/>
            </a:xfrm>
            <a:prstGeom prst="ellipse">
              <a:avLst/>
            </a:prstGeom>
            <a:gradFill rotWithShape="1">
              <a:gsLst>
                <a:gs pos="0">
                  <a:srgbClr val="3DD96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altLang="fr-FR" sz="2000">
                <a:solidFill>
                  <a:srgbClr val="969696"/>
                </a:solidFill>
                <a:ea typeface="ＭＳ Ｐゴシック" pitchFamily="34" charset="-128"/>
              </a:endParaRPr>
            </a:p>
          </p:txBody>
        </p:sp>
        <p:sp>
          <p:nvSpPr>
            <p:cNvPr id="24593" name="Oval 142"/>
            <p:cNvSpPr>
              <a:spLocks noChangeArrowheads="1"/>
            </p:cNvSpPr>
            <p:nvPr/>
          </p:nvSpPr>
          <p:spPr bwMode="auto">
            <a:xfrm>
              <a:off x="7875588" y="4123450"/>
              <a:ext cx="1098550" cy="82788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DD96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altLang="fr-FR" sz="2000">
                <a:solidFill>
                  <a:srgbClr val="969696"/>
                </a:solidFill>
                <a:ea typeface="ＭＳ Ｐゴシック" pitchFamily="34" charset="-128"/>
              </a:endParaRPr>
            </a:p>
          </p:txBody>
        </p:sp>
        <p:sp>
          <p:nvSpPr>
            <p:cNvPr id="24594" name="AutoShape 145"/>
            <p:cNvSpPr>
              <a:spLocks noChangeArrowheads="1"/>
            </p:cNvSpPr>
            <p:nvPr/>
          </p:nvSpPr>
          <p:spPr bwMode="auto">
            <a:xfrm rot="5400000">
              <a:off x="6800850" y="3432895"/>
              <a:ext cx="457200" cy="30480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altLang="fr-FR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4590" name="Oval 139"/>
            <p:cNvSpPr>
              <a:spLocks noChangeArrowheads="1"/>
            </p:cNvSpPr>
            <p:nvPr/>
          </p:nvSpPr>
          <p:spPr bwMode="auto">
            <a:xfrm>
              <a:off x="7792740" y="2719223"/>
              <a:ext cx="1079698" cy="946260"/>
            </a:xfrm>
            <a:prstGeom prst="ellipse">
              <a:avLst/>
            </a:prstGeom>
            <a:gradFill rotWithShape="0">
              <a:gsLst>
                <a:gs pos="0">
                  <a:srgbClr val="0066CC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altLang="fr-FR" sz="2000">
                <a:solidFill>
                  <a:srgbClr val="969696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63689" y="274638"/>
            <a:ext cx="7210450" cy="1143000"/>
          </a:xfrm>
        </p:spPr>
        <p:txBody>
          <a:bodyPr/>
          <a:lstStyle/>
          <a:p>
            <a:pPr algn="ctr"/>
            <a:r>
              <a:rPr lang="fr-FR" dirty="0"/>
              <a:t>Processus d’évaluation des connaissances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30777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 animBg="1"/>
      <p:bldP spid="2" grpId="0" animBg="1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hème Office">
  <a:themeElements>
    <a:clrScheme name="rectorat color scheme">
      <a:dk1>
        <a:sysClr val="windowText" lastClr="000000"/>
      </a:dk1>
      <a:lt1>
        <a:sysClr val="window" lastClr="FFFFFF"/>
      </a:lt1>
      <a:dk2>
        <a:srgbClr val="754595"/>
      </a:dk2>
      <a:lt2>
        <a:srgbClr val="A0A0A0"/>
      </a:lt2>
      <a:accent1>
        <a:srgbClr val="FE19FF"/>
      </a:accent1>
      <a:accent2>
        <a:srgbClr val="92D050"/>
      </a:accent2>
      <a:accent3>
        <a:srgbClr val="FF0000"/>
      </a:accent3>
      <a:accent4>
        <a:srgbClr val="00B0F0"/>
      </a:accent4>
      <a:accent5>
        <a:srgbClr val="FFC000"/>
      </a:accent5>
      <a:accent6>
        <a:srgbClr val="00FF99"/>
      </a:accent6>
      <a:hlink>
        <a:srgbClr val="0000FF"/>
      </a:hlink>
      <a:folHlink>
        <a:srgbClr val="9E009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 lyon</Template>
  <TotalTime>2353</TotalTime>
  <Words>1267</Words>
  <Application>Microsoft Office PowerPoint</Application>
  <PresentationFormat>Affichage à l'écran (4:3)</PresentationFormat>
  <Paragraphs>283</Paragraphs>
  <Slides>26</Slides>
  <Notes>25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26</vt:i4>
      </vt:variant>
    </vt:vector>
  </HeadingPairs>
  <TitlesOfParts>
    <vt:vector size="28" baseType="lpstr">
      <vt:lpstr>Modèle par défaut</vt:lpstr>
      <vt:lpstr>2_Thème Office</vt:lpstr>
      <vt:lpstr>FORMATION G-A</vt:lpstr>
      <vt:lpstr>Diapositive 2</vt:lpstr>
      <vt:lpstr>Diapositive 3</vt:lpstr>
      <vt:lpstr>Atelier : simulation de la certification</vt:lpstr>
      <vt:lpstr>Atelier : simulation de la certification</vt:lpstr>
      <vt:lpstr>Repères communs du métier</vt:lpstr>
      <vt:lpstr>Qu’est-ce qu’une compétence ?</vt:lpstr>
      <vt:lpstr>Comment évaluer une compétence ?</vt:lpstr>
      <vt:lpstr>Processus d’évaluation des connaissances</vt:lpstr>
      <vt:lpstr>Planification de la certification</vt:lpstr>
      <vt:lpstr>Quelle organisation ? Quelles étapes ?</vt:lpstr>
      <vt:lpstr>Quelle organisation ? Quelles étapes ?</vt:lpstr>
      <vt:lpstr>Étape 1 – préparation</vt:lpstr>
      <vt:lpstr>Étape 2 - préparation</vt:lpstr>
      <vt:lpstr>Étape 2 - préparation</vt:lpstr>
      <vt:lpstr>Étape 3 – réunion d’équipe </vt:lpstr>
      <vt:lpstr>Diapositive 17</vt:lpstr>
      <vt:lpstr>Étape 3 – réunion d’équipe </vt:lpstr>
      <vt:lpstr>Étape 3 – réunion d’équipe</vt:lpstr>
      <vt:lpstr>Étape 3 – réunion d’équipe</vt:lpstr>
      <vt:lpstr>Étape 3 – réunion d’équipe</vt:lpstr>
      <vt:lpstr>Etape 3 – réunion d’équipe</vt:lpstr>
      <vt:lpstr>Étape 4 – réunion d’harmonisation</vt:lpstr>
      <vt:lpstr>Résumé des étapes</vt:lpstr>
      <vt:lpstr>Questions              Ressources</vt:lpstr>
      <vt:lpstr>Qu’est-ce qui nous garantit la qualité de notre évaluation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Christine</dc:creator>
  <cp:lastModifiedBy>Guichart</cp:lastModifiedBy>
  <cp:revision>162</cp:revision>
  <cp:lastPrinted>2015-03-02T08:46:55Z</cp:lastPrinted>
  <dcterms:created xsi:type="dcterms:W3CDTF">2015-01-23T09:35:34Z</dcterms:created>
  <dcterms:modified xsi:type="dcterms:W3CDTF">2016-05-08T15:45:01Z</dcterms:modified>
</cp:coreProperties>
</file>