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-8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187F4D8-E50B-42CC-B0F0-84B56A503F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absences pour conges des salaries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618A451-F542-4634-BFAC-EA2FA768B6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TGA 1 </a:t>
            </a:r>
          </a:p>
        </p:txBody>
      </p:sp>
    </p:spTree>
    <p:extLst>
      <p:ext uri="{BB962C8B-B14F-4D97-AF65-F5344CB8AC3E}">
        <p14:creationId xmlns:p14="http://schemas.microsoft.com/office/powerpoint/2010/main" val="140041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467F85E-EEBD-4D3F-9002-BD3ACDBB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LA PRISE DE CONGES 3/4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773AD09-0CE8-4463-8B7D-D96E32676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SALARIE A POSE 24 JOURS EN AOUT PUIS 4 JOURS EN SEPTEMBRE. AU 31/10 COMBIEN LUI RESTE-T-IL DE JOURS DE CONGES A POSER ? JUSQU’À QUELLE DATE ?</a:t>
            </a:r>
          </a:p>
          <a:p>
            <a:r>
              <a:rPr lang="fr-FR" dirty="0"/>
              <a:t>30 jours – 24 – 4 = 2 jours – 30/04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74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467F85E-EEBD-4D3F-9002-BD3ACDBB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LA PRISE DE CONGES 4/4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773AD09-0CE8-4463-8B7D-D96E32676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SALARIE A POSE 12 JOURS EN JUILLET PUIS 6 JOURS EN AOUT. IL POSERA 6 JOURS POUR LES FETES DE FIN D’ANNEE ET 6 JOURS EN FEVRIER. AU 31/1O, COMBIEN LUI RESTE-T-IL DE JOURS DE CONGES A POSER. AU 28/02 COMBIEN LUI RESTERA-T-IL DE JOURS DE CONGES A POSER ? JUSQU’À QUELLE DATE ?</a:t>
            </a:r>
          </a:p>
          <a:p>
            <a:r>
              <a:rPr lang="fr-FR" dirty="0"/>
              <a:t>Au 31/10 : 30-12-6 = 12</a:t>
            </a:r>
          </a:p>
          <a:p>
            <a:r>
              <a:rPr lang="fr-FR" dirty="0"/>
              <a:t>AU 28/02 : 12 + 2 -6-6 = 2</a:t>
            </a:r>
          </a:p>
        </p:txBody>
      </p:sp>
    </p:spTree>
    <p:extLst>
      <p:ext uri="{BB962C8B-B14F-4D97-AF65-F5344CB8AC3E}">
        <p14:creationId xmlns:p14="http://schemas.microsoft.com/office/powerpoint/2010/main" val="181543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33121C-CE9D-4F71-BE77-94324494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802546"/>
          </a:xfrm>
        </p:spPr>
        <p:txBody>
          <a:bodyPr/>
          <a:lstStyle/>
          <a:p>
            <a:pPr algn="ctr"/>
            <a:r>
              <a:rPr lang="fr-FR" dirty="0"/>
              <a:t>LES AUTRES ABSENCES DES SALARIES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848DA8F-B630-4DDD-B4C6-82A676772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683" y="1293962"/>
            <a:ext cx="11524891" cy="4497239"/>
          </a:xfrm>
        </p:spPr>
        <p:txBody>
          <a:bodyPr>
            <a:normAutofit/>
          </a:bodyPr>
          <a:lstStyle/>
          <a:p>
            <a:r>
              <a:rPr lang="fr-FR" dirty="0"/>
              <a:t>LES JOURS FERIES AU NOMBRE DE 11 EN FRANCE :</a:t>
            </a:r>
          </a:p>
          <a:p>
            <a:pPr marL="0" indent="0">
              <a:buNone/>
            </a:pPr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janvier – Lundi de Pâques- 1</a:t>
            </a:r>
            <a:r>
              <a:rPr lang="fr-FR" baseline="30000" dirty="0"/>
              <a:t>er</a:t>
            </a:r>
            <a:r>
              <a:rPr lang="fr-FR" dirty="0"/>
              <a:t> mai – 8 mai – Jeudi de l’Ascension- </a:t>
            </a:r>
          </a:p>
          <a:p>
            <a:pPr marL="0" indent="0">
              <a:buNone/>
            </a:pPr>
            <a:r>
              <a:rPr lang="fr-FR" dirty="0"/>
              <a:t>Lundi de Pentecôte – 14 Juillet – 15 août – 1</a:t>
            </a:r>
            <a:r>
              <a:rPr lang="fr-FR" baseline="30000" dirty="0"/>
              <a:t>er</a:t>
            </a:r>
            <a:r>
              <a:rPr lang="fr-FR" dirty="0"/>
              <a:t> novembre – 11 novembre-  25 décembre.</a:t>
            </a:r>
          </a:p>
          <a:p>
            <a:pPr marL="0" indent="0">
              <a:buNone/>
            </a:pPr>
            <a:r>
              <a:rPr lang="fr-FR" dirty="0"/>
              <a:t>Tous ces jours ne sont pas obligatoirement chômés (c’est-à-dire non travaillés et rémunérées) car l’activité de l’entreprise peut nécessiter la présence des salariés. Seul le 1</a:t>
            </a:r>
            <a:r>
              <a:rPr lang="fr-FR" baseline="30000" dirty="0"/>
              <a:t>er</a:t>
            </a:r>
            <a:r>
              <a:rPr lang="fr-FR" dirty="0"/>
              <a:t> mai est chômé (si travaillé payé double).</a:t>
            </a:r>
          </a:p>
          <a:p>
            <a:r>
              <a:rPr lang="fr-FR" dirty="0"/>
              <a:t>LA JOURNEE DE SOLIDARITE journée de travail non rémunérée : soit un jour férie, soit un jour de repos habituel, soit 7 h réparties sur l’année.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2511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0BDDA47-7C8D-4F02-BABC-0FA31FC3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LA MALADIE ET L’ACCIDENT DE TRAVAIL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3F04C66-3524-4F46-8279-BF432702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SALARIE PEUT ETRE ABSENCE A CAUSE D’UNE MALADIE OU D’UN ACCIDENT, D’UNE MALADIE PROFESSIONNELLE OU D’UN ACCIDENT DE TRAVAIL. Accident du travail : accident survenu par le fait ou à l’occasion du travail ou sur le trajet du domicile au lieu de travail.</a:t>
            </a:r>
          </a:p>
          <a:p>
            <a:r>
              <a:rPr lang="fr-FR" dirty="0"/>
              <a:t>Les maladies, accidents constatés par certificat médical ouvrent droit aux IJSS (indemnités journalières de sécurité sociale) versée par la CPAM. 3 jours de carence en cas de maladie. L’absence pour maladie n’ouvre pas droit à CP</a:t>
            </a:r>
          </a:p>
        </p:txBody>
      </p:sp>
    </p:spTree>
    <p:extLst>
      <p:ext uri="{BB962C8B-B14F-4D97-AF65-F5344CB8AC3E}">
        <p14:creationId xmlns:p14="http://schemas.microsoft.com/office/powerpoint/2010/main" val="809614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C5F98AD-5551-4A14-9686-AFE1DFCF0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 SUIVI DES CONGES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EDC16D1-7CF2-40E3-9C12-E6D500FA6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EST NECESAIRE DE SUIVRE LE NOMBRE DE JOURS DE CONGES ACQUIS PAR LES SALARIES, LE NOMBRE DE JOURS PRIS ET LE NOMBRE DE JOURS A PRENDRE (POURQUOI ?)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7704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1A0CB38-F4CB-402F-856D-C1A5FEDD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Fiche de suivi des conges payes A COMPLETER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77CFD727-FB2A-4E60-96C2-CA1963B1C6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71813" y="2491581"/>
          <a:ext cx="6045200" cy="3057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4720">
                  <a:extLst>
                    <a:ext uri="{9D8B030D-6E8A-4147-A177-3AD203B41FA5}">
                      <a16:colId xmlns:a16="http://schemas.microsoft.com/office/drawing/2014/main" xmlns="" val="2061834084"/>
                    </a:ext>
                  </a:extLst>
                </a:gridCol>
                <a:gridCol w="761600">
                  <a:extLst>
                    <a:ext uri="{9D8B030D-6E8A-4147-A177-3AD203B41FA5}">
                      <a16:colId xmlns:a16="http://schemas.microsoft.com/office/drawing/2014/main" xmlns="" val="2639251264"/>
                    </a:ext>
                  </a:extLst>
                </a:gridCol>
                <a:gridCol w="942480">
                  <a:extLst>
                    <a:ext uri="{9D8B030D-6E8A-4147-A177-3AD203B41FA5}">
                      <a16:colId xmlns:a16="http://schemas.microsoft.com/office/drawing/2014/main" xmlns="" val="2586245528"/>
                    </a:ext>
                  </a:extLst>
                </a:gridCol>
                <a:gridCol w="761600">
                  <a:extLst>
                    <a:ext uri="{9D8B030D-6E8A-4147-A177-3AD203B41FA5}">
                      <a16:colId xmlns:a16="http://schemas.microsoft.com/office/drawing/2014/main" xmlns="" val="495658625"/>
                    </a:ext>
                  </a:extLst>
                </a:gridCol>
                <a:gridCol w="761600">
                  <a:extLst>
                    <a:ext uri="{9D8B030D-6E8A-4147-A177-3AD203B41FA5}">
                      <a16:colId xmlns:a16="http://schemas.microsoft.com/office/drawing/2014/main" xmlns="" val="2583832867"/>
                    </a:ext>
                  </a:extLst>
                </a:gridCol>
                <a:gridCol w="761600">
                  <a:extLst>
                    <a:ext uri="{9D8B030D-6E8A-4147-A177-3AD203B41FA5}">
                      <a16:colId xmlns:a16="http://schemas.microsoft.com/office/drawing/2014/main" xmlns="" val="1279101651"/>
                    </a:ext>
                  </a:extLst>
                </a:gridCol>
                <a:gridCol w="761600">
                  <a:extLst>
                    <a:ext uri="{9D8B030D-6E8A-4147-A177-3AD203B41FA5}">
                      <a16:colId xmlns:a16="http://schemas.microsoft.com/office/drawing/2014/main" xmlns="" val="2940334949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FICHE DE SUIVI DES CONGES PAYES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Nom et Prénom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284427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Période de référence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CP acquis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Rémunération perçue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CP pris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CP restants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ICCP (1/10)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71740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juin-18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1820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368555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juil-18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1820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450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443316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août-18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1820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10221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sept-18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1820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71966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oct-18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2130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224261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nov-18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1820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53533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déc-18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1980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11063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janv-19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467171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févr-19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1820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70181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mars-19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1820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666873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avr-19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1820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61820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mai-19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2.5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1820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233549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2475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1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F82CCCA-4D39-40B3-86DD-3F13DF3C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Définition conge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55F94B9-0F0C-42EF-A826-2F9700016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CONGE EST UNE SITUATION PENDANT LAQUELLE UN SALARIE EST DISPENSE DE TRAVAIL DANS L’ENTREPRISE SOUS CERTAINES CONDITIONS;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284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F82CCCA-4D39-40B3-86DD-3F13DF3C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CONGES POUR EVENEMENTS FAMILIAUX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55F94B9-0F0C-42EF-A826-2F9700016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CONGE MATERNITE 16 SEMAINES</a:t>
            </a:r>
          </a:p>
          <a:p>
            <a:r>
              <a:rPr lang="fr-FR" dirty="0"/>
              <a:t>LE MARIAGE 4 JOURS , LE MARIAGE D’UN ENFANT 1 JOUR</a:t>
            </a:r>
          </a:p>
          <a:p>
            <a:r>
              <a:rPr lang="fr-FR" dirty="0"/>
              <a:t>LA NAISSANCE OU L’ADOPTION 3 JOURS</a:t>
            </a:r>
          </a:p>
          <a:p>
            <a:r>
              <a:rPr lang="fr-FR" dirty="0"/>
              <a:t>LE DECES D’UN CONJOINT OU D’UN ENFANT 2 JOURS</a:t>
            </a:r>
          </a:p>
          <a:p>
            <a:r>
              <a:rPr lang="fr-FR" dirty="0"/>
              <a:t>LE DECES D’UN PARENT PROCHE  1 JOUR</a:t>
            </a:r>
          </a:p>
          <a:p>
            <a:pPr marL="0" indent="0">
              <a:buNone/>
            </a:pPr>
            <a:r>
              <a:rPr lang="fr-FR" dirty="0"/>
              <a:t>CES CONGES SONT REMUNERES PAR L’EMPLOYEUR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590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467F85E-EEBD-4D3F-9002-BD3ACDBB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CONGES POUR CONVENANCES PERSONNELLES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773AD09-0CE8-4463-8B7D-D96E32676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CONGE SABBATIQUE 6 à 11 MOIS</a:t>
            </a:r>
          </a:p>
          <a:p>
            <a:r>
              <a:rPr lang="fr-FR" dirty="0"/>
              <a:t>LE CONGE SANS SOLDE</a:t>
            </a:r>
          </a:p>
        </p:txBody>
      </p:sp>
    </p:spTree>
    <p:extLst>
      <p:ext uri="{BB962C8B-B14F-4D97-AF65-F5344CB8AC3E}">
        <p14:creationId xmlns:p14="http://schemas.microsoft.com/office/powerpoint/2010/main" val="272488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467F85E-EEBD-4D3F-9002-BD3ACDBB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CONGES PAYES (CP)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773AD09-0CE8-4463-8B7D-D96E32676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TOUS LES SALARIES ONT DROIT A DES CONGES PAYES</a:t>
            </a:r>
          </a:p>
          <a:p>
            <a:pPr marL="0" indent="0">
              <a:buNone/>
            </a:pPr>
            <a:r>
              <a:rPr lang="fr-FR" dirty="0"/>
              <a:t>2.5 JOURS OUVRABLES PAR MOIS DE TRAVAIL EFFECTIF REALISE.</a:t>
            </a:r>
          </a:p>
          <a:p>
            <a:pPr marL="0" indent="0">
              <a:buNone/>
            </a:pPr>
            <a:r>
              <a:rPr lang="fr-FR" dirty="0"/>
              <a:t>LA PERIODEDE REFERENCE COURT DU 1/06/N-1 au 31/05/N</a:t>
            </a:r>
          </a:p>
          <a:p>
            <a:pPr marL="0" indent="0">
              <a:buNone/>
            </a:pPr>
            <a:r>
              <a:rPr lang="fr-FR" dirty="0"/>
              <a:t>PENDANT CETTE PERIODE LE SALARIE ACQUIERT 30 JOURS DE CP SOIT 5 SEMAINES DE 6 JOURS OUVRABLES.</a:t>
            </a:r>
          </a:p>
          <a:p>
            <a:pPr marL="0" indent="0">
              <a:buNone/>
            </a:pPr>
            <a:r>
              <a:rPr lang="fr-FR" dirty="0"/>
              <a:t>LES CONGES PAYES PEUVENT DESORMAIS ETRE PRIS DES LE MOIS QUI SUIT L’EMBAUCHE.</a:t>
            </a:r>
          </a:p>
        </p:txBody>
      </p:sp>
    </p:spTree>
    <p:extLst>
      <p:ext uri="{BB962C8B-B14F-4D97-AF65-F5344CB8AC3E}">
        <p14:creationId xmlns:p14="http://schemas.microsoft.com/office/powerpoint/2010/main" val="157360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467F85E-EEBD-4D3F-9002-BD3ACDBB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DECOMPTE CP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773AD09-0CE8-4463-8B7D-D96E32676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Nous sommes le 2/06/2019</a:t>
            </a:r>
          </a:p>
          <a:p>
            <a:r>
              <a:rPr lang="fr-FR" dirty="0"/>
              <a:t>UN SALARIE A ÉTÉ EMMBAUCHE LE 1/06/2018. COMBIEN DE JOURS A-T-IL ACQUIS DURANT LA PERIODE DE REFERENCE COURANT DU 1/06/2018 au 31/05/2019. QUAND POURRA-T-IL LES POSER ?</a:t>
            </a:r>
          </a:p>
          <a:p>
            <a:r>
              <a:rPr lang="fr-FR" dirty="0"/>
              <a:t>LE SALARIE A ACQUIS 30 jours et il peut les poser dès maintenant.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396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467F85E-EEBD-4D3F-9002-BD3ACDBB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DECOMPTE </a:t>
            </a:r>
            <a:r>
              <a:rPr lang="fr-FR" dirty="0" err="1"/>
              <a:t>cp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773AD09-0CE8-4463-8B7D-D96E32676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SALARIE A ÉTÉ EMBAUCHE LE 1</a:t>
            </a:r>
            <a:r>
              <a:rPr lang="fr-FR" baseline="30000" dirty="0"/>
              <a:t>er</a:t>
            </a:r>
            <a:r>
              <a:rPr lang="fr-FR" dirty="0"/>
              <a:t> décembre 2018. Combien de jours a-t-il acquis durant la période de référence courant du 1/06/2018 au 31/05/2019. COMBIEN DE JOURS A-T-IL ACQUIS PENDANT LA PERIODE DE REFERENCE ? QUAND POURRA-T-IL LES POSER ? QUAND BENEFICIERA-T-IL DE 30 JOURS A POSER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226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467F85E-EEBD-4D3F-9002-BD3ACDBB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LA PRISE DES CONGES 1/4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773AD09-0CE8-4463-8B7D-D96E32676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30 JOURS DOIVENT ETRE OBLIGATOIREMENT EPUISES AVANT LE 30 AVRIL.</a:t>
            </a:r>
          </a:p>
          <a:p>
            <a:r>
              <a:rPr lang="fr-FR" dirty="0"/>
              <a:t>LORS DE LA PERIODE QUI COURT DU 1/05 au 31/10 : LE SALARIE PEUT POSER UN CONGE PRINCIPAL QUI NE PEUT EXECDER 24 JOURS OUVRABLES CONSECUTIFS SOIT 4 SEMAINE.</a:t>
            </a:r>
          </a:p>
          <a:p>
            <a:r>
              <a:rPr lang="fr-FR" dirty="0"/>
              <a:t>LE SALARIE DOIT POSER AU MOINS 12 JOURS OUVRABLES SOIT 2 SEMAINES C’EST LE FRACTIONNEMENT DU CONGE PRINCIPAL.</a:t>
            </a:r>
          </a:p>
        </p:txBody>
      </p:sp>
    </p:spTree>
    <p:extLst>
      <p:ext uri="{BB962C8B-B14F-4D97-AF65-F5344CB8AC3E}">
        <p14:creationId xmlns:p14="http://schemas.microsoft.com/office/powerpoint/2010/main" val="182071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467F85E-EEBD-4D3F-9002-BD3ACDBB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LA PRISE DE CONGES 2/4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773AD09-0CE8-4463-8B7D-D96E32676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le salarié a fractionné son congé principal, qu’il n’a pas pris le reste sur la période allant du 1</a:t>
            </a:r>
            <a:r>
              <a:rPr lang="fr-FR" baseline="30000" dirty="0"/>
              <a:t>er</a:t>
            </a:r>
            <a:r>
              <a:rPr lang="fr-FR" dirty="0"/>
              <a:t> mai au 31 octobre, il pourra bénéficier de jours de congés supplémentaires :</a:t>
            </a:r>
          </a:p>
          <a:p>
            <a:r>
              <a:rPr lang="fr-FR" dirty="0"/>
              <a:t>2 jours ouvrables supplémentaires s’il lui reste 6 jours à poser après le 31/10</a:t>
            </a:r>
          </a:p>
          <a:p>
            <a:r>
              <a:rPr lang="fr-FR" dirty="0"/>
              <a:t>1 jour ouvrable supplémentaire s’il lui reste entre 3 et 5 jours à poser après le 31/10.</a:t>
            </a:r>
          </a:p>
        </p:txBody>
      </p:sp>
    </p:spTree>
    <p:extLst>
      <p:ext uri="{BB962C8B-B14F-4D97-AF65-F5344CB8AC3E}">
        <p14:creationId xmlns:p14="http://schemas.microsoft.com/office/powerpoint/2010/main" val="2436550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166</TotalTime>
  <Words>855</Words>
  <Application>Microsoft Office PowerPoint</Application>
  <PresentationFormat>Personnalisé</PresentationFormat>
  <Paragraphs>135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Circuit</vt:lpstr>
      <vt:lpstr>Les absences pour conges des salaries</vt:lpstr>
      <vt:lpstr>Définition conge</vt:lpstr>
      <vt:lpstr>LES CONGES POUR EVENEMENTS FAMILIAUX</vt:lpstr>
      <vt:lpstr>LES CONGES POUR CONVENANCES PERSONNELLES</vt:lpstr>
      <vt:lpstr>LES CONGES PAYES (CP)</vt:lpstr>
      <vt:lpstr>DECOMPTE CP</vt:lpstr>
      <vt:lpstr>DECOMPTE cp</vt:lpstr>
      <vt:lpstr> LA PRISE DES CONGES 1/4</vt:lpstr>
      <vt:lpstr>LA PRISE DE CONGES 2/4</vt:lpstr>
      <vt:lpstr>LA PRISE DE CONGES 3/4</vt:lpstr>
      <vt:lpstr>LA PRISE DE CONGES 4/4</vt:lpstr>
      <vt:lpstr>LES AUTRES ABSENCES DES SALARIES</vt:lpstr>
      <vt:lpstr>LA MALADIE ET L’ACCIDENT DE TRAVAIL</vt:lpstr>
      <vt:lpstr>LE SUIVI DES CONGES</vt:lpstr>
      <vt:lpstr>Fiche de suivi des conges payes A COMPLETER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absences pour conges des salaries</dc:title>
  <dc:creator>LIONEL</dc:creator>
  <cp:lastModifiedBy>elodie garnier</cp:lastModifiedBy>
  <cp:revision>12</cp:revision>
  <dcterms:created xsi:type="dcterms:W3CDTF">2020-03-21T13:29:58Z</dcterms:created>
  <dcterms:modified xsi:type="dcterms:W3CDTF">2020-03-24T22:01:34Z</dcterms:modified>
</cp:coreProperties>
</file>